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30"/>
    <a:srgbClr val="0030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51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75E3-E083-4F26-A77D-118CFC8B7687}" type="datetimeFigureOut">
              <a:rPr lang="es-ES" smtClean="0"/>
              <a:pPr/>
              <a:t>11/09/2014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11B3-4E5C-41A3-AEF4-C1EF6F6EA1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17120"/>
            <a:ext cx="4067944" cy="494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075294"/>
            <a:ext cx="2664296" cy="66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971600" y="69269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AvantGarde Bk BT" pitchFamily="34" charset="0"/>
              </a:rPr>
              <a:t>III JORNADAS DEL INSTITUTO UNIVERSITARIO DE INVESTIGACIÓN EN CIENCIAS AMBIENTALES DE ARAGÓN</a:t>
            </a:r>
            <a:endParaRPr lang="es-ES" sz="3200" b="1" dirty="0">
              <a:solidFill>
                <a:schemeClr val="bg1"/>
              </a:solidFill>
              <a:latin typeface="AvantGarde Bk BT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86079" y="2780928"/>
            <a:ext cx="35371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AvantGarde Bk BT" pitchFamily="34" charset="0"/>
              </a:rPr>
              <a:t>Dr. López Sánchez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AvantGarde Bk BT" pitchFamily="34" charset="0"/>
              </a:rPr>
              <a:t>Grupo de Investigación</a:t>
            </a:r>
          </a:p>
        </p:txBody>
      </p:sp>
      <p:pic>
        <p:nvPicPr>
          <p:cNvPr id="2051" name="Picture 3" descr="C:\Documents and Settings\usuario\Mis documentos\LOGOS\logoUZNUE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165304"/>
            <a:ext cx="2232248" cy="628953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097580" y="4787860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EDAB30"/>
                </a:solidFill>
                <a:latin typeface="AvantGarde Bk BT" pitchFamily="34" charset="0"/>
              </a:rPr>
              <a:t>19 de noviembre de 2013</a:t>
            </a:r>
            <a:endParaRPr lang="es-ES" b="1" dirty="0">
              <a:solidFill>
                <a:srgbClr val="EDAB30"/>
              </a:solidFill>
              <a:latin typeface="AvantGarde B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003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6237312"/>
            <a:ext cx="2088232" cy="54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277452"/>
            <a:ext cx="1872208" cy="53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2"/>
          <p:cNvSpPr>
            <a:spLocks noChangeArrowheads="1"/>
          </p:cNvSpPr>
          <p:nvPr/>
        </p:nvSpPr>
        <p:spPr bwMode="auto">
          <a:xfrm>
            <a:off x="395536" y="1140619"/>
            <a:ext cx="4679950" cy="4592637"/>
          </a:xfrm>
          <a:prstGeom prst="ellipse">
            <a:avLst/>
          </a:prstGeom>
          <a:gradFill rotWithShape="1">
            <a:gsLst>
              <a:gs pos="0">
                <a:srgbClr val="CCCCCC"/>
              </a:gs>
              <a:gs pos="100000">
                <a:srgbClr val="E5E5E5"/>
              </a:gs>
            </a:gsLst>
            <a:lin ang="5400000" scaled="1"/>
          </a:gradFill>
          <a:ln w="9525" algn="in">
            <a:noFill/>
            <a:round/>
            <a:headEnd/>
            <a:tailEnd/>
          </a:ln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979861" y="1283494"/>
            <a:ext cx="1668462" cy="1658937"/>
          </a:xfrm>
          <a:prstGeom prst="ellipse">
            <a:avLst/>
          </a:prstGeom>
          <a:gradFill rotWithShape="1">
            <a:gsLst>
              <a:gs pos="0">
                <a:srgbClr val="8EC127">
                  <a:alpha val="71001"/>
                </a:srgbClr>
              </a:gs>
              <a:gs pos="100000">
                <a:srgbClr val="FFFF99"/>
              </a:gs>
            </a:gsLst>
            <a:lin ang="5400000" scaled="1"/>
          </a:gradFill>
          <a:ln w="9525" algn="in">
            <a:noFill/>
            <a:round/>
            <a:headEnd/>
            <a:tailEnd/>
          </a:ln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79711" y="2220119"/>
            <a:ext cx="1704975" cy="1703387"/>
          </a:xfrm>
          <a:prstGeom prst="ellipse">
            <a:avLst/>
          </a:prstGeom>
          <a:gradFill rotWithShape="1">
            <a:gsLst>
              <a:gs pos="0">
                <a:srgbClr val="214285">
                  <a:alpha val="71001"/>
                </a:srgbClr>
              </a:gs>
              <a:gs pos="100000">
                <a:srgbClr val="C6CEF0"/>
              </a:gs>
            </a:gsLst>
            <a:lin ang="5400000" scaled="1"/>
          </a:gradFill>
          <a:ln w="9525" algn="in">
            <a:noFill/>
            <a:round/>
            <a:headEnd/>
            <a:tailEnd/>
          </a:ln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1332161" y="3659981"/>
            <a:ext cx="1714500" cy="1714500"/>
          </a:xfrm>
          <a:prstGeom prst="ellipse">
            <a:avLst/>
          </a:prstGeom>
          <a:gradFill rotWithShape="1">
            <a:gsLst>
              <a:gs pos="0">
                <a:srgbClr val="990000">
                  <a:alpha val="71001"/>
                </a:srgbClr>
              </a:gs>
              <a:gs pos="100000">
                <a:srgbClr val="FFCCCC">
                  <a:alpha val="73000"/>
                </a:srgbClr>
              </a:gs>
            </a:gsLst>
            <a:lin ang="5400000" scaled="1"/>
          </a:gradFill>
          <a:ln w="9525" algn="in">
            <a:noFill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JURÍDICO-ECONÓMICA</a:t>
            </a: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2772023" y="3444081"/>
            <a:ext cx="1714500" cy="1714500"/>
          </a:xfrm>
          <a:prstGeom prst="ellipse">
            <a:avLst/>
          </a:prstGeom>
          <a:gradFill rotWithShape="1">
            <a:gsLst>
              <a:gs pos="0">
                <a:srgbClr val="CCCCCC">
                  <a:alpha val="60001"/>
                </a:srgbClr>
              </a:gs>
              <a:gs pos="100000">
                <a:srgbClr val="9AB6C6">
                  <a:alpha val="75000"/>
                </a:srgbClr>
              </a:gs>
            </a:gsLst>
            <a:lin ang="5400000" scaled="1"/>
          </a:gradFill>
          <a:ln w="9525" algn="in">
            <a:noFill/>
            <a:round/>
            <a:headEnd/>
            <a:tailEnd/>
          </a:ln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3059361" y="1932781"/>
            <a:ext cx="1716087" cy="1712913"/>
          </a:xfrm>
          <a:prstGeom prst="ellipse">
            <a:avLst/>
          </a:prstGeom>
          <a:gradFill rotWithShape="1">
            <a:gsLst>
              <a:gs pos="0">
                <a:srgbClr val="66CCFF">
                  <a:alpha val="71001"/>
                </a:srgbClr>
              </a:gs>
              <a:gs pos="100000">
                <a:srgbClr val="CCECFF">
                  <a:alpha val="77000"/>
                </a:srgbClr>
              </a:gs>
            </a:gsLst>
            <a:lin ang="5400000" scaled="1"/>
          </a:gradFill>
          <a:ln w="9525" algn="in">
            <a:noFill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TERRITORIO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3823" y="2580481"/>
            <a:ext cx="1482725" cy="590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6 Grupos</a:t>
            </a:r>
          </a:p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57 investigadores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916486" y="4236244"/>
            <a:ext cx="1482725" cy="5635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4 Grupos</a:t>
            </a:r>
          </a:p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42 investigadores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476623" y="4525169"/>
            <a:ext cx="1482725" cy="5635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2 Grupos</a:t>
            </a:r>
          </a:p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28 investigadores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195761" y="1499394"/>
            <a:ext cx="1195387" cy="2778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BIOMEDICINA</a:t>
            </a:r>
            <a:endParaRPr lang="es-E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132386" y="3804444"/>
            <a:ext cx="1130300" cy="2778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PATRIMONIO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051298" y="1885156"/>
            <a:ext cx="1484313" cy="4794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4 Grupos</a:t>
            </a:r>
          </a:p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39 investigadores</a:t>
            </a:r>
            <a:endParaRPr lang="es-ES" sz="1200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84461" y="3012281"/>
            <a:ext cx="1863725" cy="6492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2 Grupos</a:t>
            </a:r>
          </a:p>
          <a:p>
            <a:pPr algn="ctr"/>
            <a:r>
              <a:rPr lang="es-ES" sz="1200">
                <a:solidFill>
                  <a:srgbClr val="000000"/>
                </a:solidFill>
                <a:latin typeface="AvantGarde Bk BT" pitchFamily="34" charset="0"/>
              </a:rPr>
              <a:t>30 investigadores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67544" y="2349103"/>
            <a:ext cx="2278063" cy="5619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CIENCIA Y </a:t>
            </a:r>
            <a:b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</a:b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TECNOLOGÍA</a:t>
            </a:r>
          </a:p>
          <a:p>
            <a:pPr algn="ctr">
              <a:defRPr/>
            </a:pP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QUÍMICA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latin typeface="AvantGarde Bk BT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771800" y="188640"/>
            <a:ext cx="3512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3082"/>
                </a:solidFill>
                <a:latin typeface="AvantGarde Bk BT" pitchFamily="34" charset="0"/>
              </a:rPr>
              <a:t>Áreas Estratégicas</a:t>
            </a:r>
            <a:endParaRPr lang="es-ES" sz="3200" dirty="0">
              <a:solidFill>
                <a:srgbClr val="003082"/>
              </a:solidFill>
              <a:latin typeface="AvantGarde Bk BT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436096" y="1801847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003082"/>
                </a:solidFill>
              </a:rPr>
              <a:t>La actividad </a:t>
            </a:r>
            <a:r>
              <a:rPr lang="es-ES" dirty="0">
                <a:solidFill>
                  <a:srgbClr val="003082"/>
                </a:solidFill>
              </a:rPr>
              <a:t>investigadora del IUCA se estructura en 5 áreas estratégicas de investigación, lo que permite provocar sinergias importantes en el desarrollo de actividades multidisciplinares, de acuerdo a líneas de investigación </a:t>
            </a:r>
            <a:r>
              <a:rPr lang="es-ES" dirty="0" smtClean="0">
                <a:solidFill>
                  <a:srgbClr val="003082"/>
                </a:solidFill>
              </a:rPr>
              <a:t>generales: Biomedicina, Ciencia y Tecnología Química, Jurídico-Económica, Patrimonio y Territorio</a:t>
            </a:r>
            <a:endParaRPr lang="es-ES" dirty="0">
              <a:solidFill>
                <a:srgbClr val="003082"/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EDAB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99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....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abpina</dc:creator>
  <cp:lastModifiedBy>abpina</cp:lastModifiedBy>
  <cp:revision>38</cp:revision>
  <dcterms:created xsi:type="dcterms:W3CDTF">2014-07-17T06:07:26Z</dcterms:created>
  <dcterms:modified xsi:type="dcterms:W3CDTF">2014-09-11T06:17:34Z</dcterms:modified>
</cp:coreProperties>
</file>