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AB30"/>
    <a:srgbClr val="00308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510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75E3-E083-4F26-A77D-118CFC8B7687}" type="datetimeFigureOut">
              <a:rPr lang="es-ES" smtClean="0"/>
              <a:pPr/>
              <a:t>11/09/2014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11B3-4E5C-41A3-AEF4-C1EF6F6EA1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75E3-E083-4F26-A77D-118CFC8B7687}" type="datetimeFigureOut">
              <a:rPr lang="es-ES" smtClean="0"/>
              <a:pPr/>
              <a:t>11/09/2014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11B3-4E5C-41A3-AEF4-C1EF6F6EA1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75E3-E083-4F26-A77D-118CFC8B7687}" type="datetimeFigureOut">
              <a:rPr lang="es-ES" smtClean="0"/>
              <a:pPr/>
              <a:t>11/09/2014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11B3-4E5C-41A3-AEF4-C1EF6F6EA1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75E3-E083-4F26-A77D-118CFC8B7687}" type="datetimeFigureOut">
              <a:rPr lang="es-ES" smtClean="0"/>
              <a:pPr/>
              <a:t>11/09/2014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11B3-4E5C-41A3-AEF4-C1EF6F6EA1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75E3-E083-4F26-A77D-118CFC8B7687}" type="datetimeFigureOut">
              <a:rPr lang="es-ES" smtClean="0"/>
              <a:pPr/>
              <a:t>11/09/2014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11B3-4E5C-41A3-AEF4-C1EF6F6EA1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75E3-E083-4F26-A77D-118CFC8B7687}" type="datetimeFigureOut">
              <a:rPr lang="es-ES" smtClean="0"/>
              <a:pPr/>
              <a:t>11/09/2014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11B3-4E5C-41A3-AEF4-C1EF6F6EA1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75E3-E083-4F26-A77D-118CFC8B7687}" type="datetimeFigureOut">
              <a:rPr lang="es-ES" smtClean="0"/>
              <a:pPr/>
              <a:t>11/09/2014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11B3-4E5C-41A3-AEF4-C1EF6F6EA1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75E3-E083-4F26-A77D-118CFC8B7687}" type="datetimeFigureOut">
              <a:rPr lang="es-ES" smtClean="0"/>
              <a:pPr/>
              <a:t>11/09/2014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11B3-4E5C-41A3-AEF4-C1EF6F6EA1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75E3-E083-4F26-A77D-118CFC8B7687}" type="datetimeFigureOut">
              <a:rPr lang="es-ES" smtClean="0"/>
              <a:pPr/>
              <a:t>11/09/2014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11B3-4E5C-41A3-AEF4-C1EF6F6EA1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75E3-E083-4F26-A77D-118CFC8B7687}" type="datetimeFigureOut">
              <a:rPr lang="es-ES" smtClean="0"/>
              <a:pPr/>
              <a:t>11/09/2014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11B3-4E5C-41A3-AEF4-C1EF6F6EA1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75E3-E083-4F26-A77D-118CFC8B7687}" type="datetimeFigureOut">
              <a:rPr lang="es-ES" smtClean="0"/>
              <a:pPr/>
              <a:t>11/09/2014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11B3-4E5C-41A3-AEF4-C1EF6F6EA1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975E3-E083-4F26-A77D-118CFC8B7687}" type="datetimeFigureOut">
              <a:rPr lang="es-ES" smtClean="0"/>
              <a:pPr/>
              <a:t>11/09/2014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D11B3-4E5C-41A3-AEF4-C1EF6F6EA1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0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917120"/>
            <a:ext cx="4067944" cy="4940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6075294"/>
            <a:ext cx="2664296" cy="666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CuadroTexto"/>
          <p:cNvSpPr txBox="1"/>
          <p:nvPr/>
        </p:nvSpPr>
        <p:spPr>
          <a:xfrm>
            <a:off x="971600" y="692696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chemeClr val="bg1"/>
                </a:solidFill>
                <a:latin typeface="AvantGarde Bk BT" pitchFamily="34" charset="0"/>
              </a:rPr>
              <a:t>III JORNADAS DEL INSTITUTO UNIVERSITARIO DE INVESTIGACIÓN EN CIENCIAS AMBIENTALES DE ARAGÓN</a:t>
            </a:r>
            <a:endParaRPr lang="es-ES" sz="3200" b="1" dirty="0">
              <a:solidFill>
                <a:schemeClr val="bg1"/>
              </a:solidFill>
              <a:latin typeface="AvantGarde Bk BT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786079" y="2780928"/>
            <a:ext cx="353712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chemeClr val="bg1"/>
                </a:solidFill>
                <a:latin typeface="AvantGarde Bk BT" pitchFamily="34" charset="0"/>
              </a:rPr>
              <a:t>Dr. López Sánchez</a:t>
            </a:r>
          </a:p>
          <a:p>
            <a:pPr algn="ctr"/>
            <a:r>
              <a:rPr lang="es-ES" sz="2400" dirty="0" smtClean="0">
                <a:solidFill>
                  <a:schemeClr val="bg1"/>
                </a:solidFill>
                <a:latin typeface="AvantGarde Bk BT" pitchFamily="34" charset="0"/>
              </a:rPr>
              <a:t>Grupo de Investigación</a:t>
            </a:r>
          </a:p>
        </p:txBody>
      </p:sp>
      <p:pic>
        <p:nvPicPr>
          <p:cNvPr id="2051" name="Picture 3" descr="C:\Documents and Settings\usuario\Mis documentos\LOGOS\logoUZNUEV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6165304"/>
            <a:ext cx="2232248" cy="628953"/>
          </a:xfrm>
          <a:prstGeom prst="rect">
            <a:avLst/>
          </a:prstGeom>
          <a:noFill/>
        </p:spPr>
      </p:pic>
      <p:sp>
        <p:nvSpPr>
          <p:cNvPr id="14" name="13 CuadroTexto"/>
          <p:cNvSpPr txBox="1"/>
          <p:nvPr/>
        </p:nvSpPr>
        <p:spPr>
          <a:xfrm>
            <a:off x="3097580" y="4787860"/>
            <a:ext cx="2914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rgbClr val="EDAB30"/>
                </a:solidFill>
                <a:latin typeface="AvantGarde Bk BT" pitchFamily="34" charset="0"/>
              </a:rPr>
              <a:t>19 de noviembre de 2013</a:t>
            </a:r>
            <a:endParaRPr lang="es-ES" b="1" dirty="0">
              <a:solidFill>
                <a:srgbClr val="EDAB30"/>
              </a:solidFill>
              <a:latin typeface="AvantGarde Bk B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0030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6237312"/>
            <a:ext cx="2088232" cy="541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277452"/>
            <a:ext cx="1872208" cy="535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Oval 2"/>
          <p:cNvSpPr>
            <a:spLocks noChangeArrowheads="1"/>
          </p:cNvSpPr>
          <p:nvPr/>
        </p:nvSpPr>
        <p:spPr bwMode="auto">
          <a:xfrm>
            <a:off x="395536" y="1140619"/>
            <a:ext cx="4679950" cy="4592637"/>
          </a:xfrm>
          <a:prstGeom prst="ellipse">
            <a:avLst/>
          </a:prstGeom>
          <a:gradFill rotWithShape="1">
            <a:gsLst>
              <a:gs pos="0">
                <a:srgbClr val="CCCCCC"/>
              </a:gs>
              <a:gs pos="100000">
                <a:srgbClr val="E5E5E5"/>
              </a:gs>
            </a:gsLst>
            <a:lin ang="5400000" scaled="1"/>
          </a:gradFill>
          <a:ln w="9525" algn="in">
            <a:noFill/>
            <a:round/>
            <a:headEnd/>
            <a:tailEnd/>
          </a:ln>
        </p:spPr>
        <p:txBody>
          <a:bodyPr lIns="36576" tIns="36576" rIns="36576" bIns="36576"/>
          <a:lstStyle/>
          <a:p>
            <a:endParaRPr lang="es-ES"/>
          </a:p>
        </p:txBody>
      </p:sp>
      <p:sp>
        <p:nvSpPr>
          <p:cNvPr id="14" name="Oval 3"/>
          <p:cNvSpPr>
            <a:spLocks noChangeArrowheads="1"/>
          </p:cNvSpPr>
          <p:nvPr/>
        </p:nvSpPr>
        <p:spPr bwMode="auto">
          <a:xfrm>
            <a:off x="1979861" y="1283494"/>
            <a:ext cx="1668462" cy="1658937"/>
          </a:xfrm>
          <a:prstGeom prst="ellipse">
            <a:avLst/>
          </a:prstGeom>
          <a:gradFill rotWithShape="1">
            <a:gsLst>
              <a:gs pos="0">
                <a:srgbClr val="8EC127">
                  <a:alpha val="71001"/>
                </a:srgbClr>
              </a:gs>
              <a:gs pos="100000">
                <a:srgbClr val="FFFF99"/>
              </a:gs>
            </a:gsLst>
            <a:lin ang="5400000" scaled="1"/>
          </a:gradFill>
          <a:ln w="9525" algn="in">
            <a:noFill/>
            <a:round/>
            <a:headEnd/>
            <a:tailEnd/>
          </a:ln>
        </p:spPr>
        <p:txBody>
          <a:bodyPr lIns="36576" tIns="36576" rIns="36576" bIns="36576"/>
          <a:lstStyle/>
          <a:p>
            <a:endParaRPr lang="es-ES"/>
          </a:p>
        </p:txBody>
      </p:sp>
      <p:sp>
        <p:nvSpPr>
          <p:cNvPr id="15" name="Oval 4"/>
          <p:cNvSpPr>
            <a:spLocks noChangeArrowheads="1"/>
          </p:cNvSpPr>
          <p:nvPr/>
        </p:nvSpPr>
        <p:spPr bwMode="auto">
          <a:xfrm>
            <a:off x="779711" y="2220119"/>
            <a:ext cx="1704975" cy="1703387"/>
          </a:xfrm>
          <a:prstGeom prst="ellipse">
            <a:avLst/>
          </a:prstGeom>
          <a:gradFill rotWithShape="1">
            <a:gsLst>
              <a:gs pos="0">
                <a:srgbClr val="214285">
                  <a:alpha val="71001"/>
                </a:srgbClr>
              </a:gs>
              <a:gs pos="100000">
                <a:srgbClr val="C6CEF0"/>
              </a:gs>
            </a:gsLst>
            <a:lin ang="5400000" scaled="1"/>
          </a:gradFill>
          <a:ln w="9525" algn="in">
            <a:noFill/>
            <a:round/>
            <a:headEnd/>
            <a:tailEnd/>
          </a:ln>
        </p:spPr>
        <p:txBody>
          <a:bodyPr lIns="36576" tIns="36576" rIns="36576" bIns="36576"/>
          <a:lstStyle/>
          <a:p>
            <a:endParaRPr lang="es-ES"/>
          </a:p>
        </p:txBody>
      </p:sp>
      <p:sp>
        <p:nvSpPr>
          <p:cNvPr id="16" name="Oval 5"/>
          <p:cNvSpPr>
            <a:spLocks noChangeArrowheads="1"/>
          </p:cNvSpPr>
          <p:nvPr/>
        </p:nvSpPr>
        <p:spPr bwMode="auto">
          <a:xfrm>
            <a:off x="1332161" y="3659981"/>
            <a:ext cx="1714500" cy="1714500"/>
          </a:xfrm>
          <a:prstGeom prst="ellipse">
            <a:avLst/>
          </a:prstGeom>
          <a:gradFill rotWithShape="1">
            <a:gsLst>
              <a:gs pos="0">
                <a:srgbClr val="990000">
                  <a:alpha val="71001"/>
                </a:srgbClr>
              </a:gs>
              <a:gs pos="100000">
                <a:srgbClr val="FFCCCC">
                  <a:alpha val="73000"/>
                </a:srgbClr>
              </a:gs>
            </a:gsLst>
            <a:lin ang="5400000" scaled="1"/>
          </a:gradFill>
          <a:ln w="9525" algn="in">
            <a:noFill/>
            <a:round/>
            <a:headEnd/>
            <a:tailEnd/>
          </a:ln>
          <a:effectLst/>
        </p:spPr>
        <p:txBody>
          <a:bodyPr lIns="36576" tIns="36576" rIns="36576" bIns="36576"/>
          <a:lstStyle/>
          <a:p>
            <a:pPr algn="ctr">
              <a:defRPr/>
            </a:pPr>
            <a:r>
              <a:rPr lang="es-ES" sz="1400" b="1" dirty="0">
                <a:solidFill>
                  <a:schemeClr val="accent1">
                    <a:lumMod val="75000"/>
                  </a:schemeClr>
                </a:solidFill>
                <a:latin typeface="AvantGarde Bk BT" pitchFamily="34" charset="0"/>
              </a:rPr>
              <a:t>JURÍDICO-ECONÓMICA</a:t>
            </a:r>
          </a:p>
        </p:txBody>
      </p:sp>
      <p:sp>
        <p:nvSpPr>
          <p:cNvPr id="17" name="Oval 6"/>
          <p:cNvSpPr>
            <a:spLocks noChangeArrowheads="1"/>
          </p:cNvSpPr>
          <p:nvPr/>
        </p:nvSpPr>
        <p:spPr bwMode="auto">
          <a:xfrm>
            <a:off x="2772023" y="3444081"/>
            <a:ext cx="1714500" cy="1714500"/>
          </a:xfrm>
          <a:prstGeom prst="ellipse">
            <a:avLst/>
          </a:prstGeom>
          <a:gradFill rotWithShape="1">
            <a:gsLst>
              <a:gs pos="0">
                <a:srgbClr val="CCCCCC">
                  <a:alpha val="60001"/>
                </a:srgbClr>
              </a:gs>
              <a:gs pos="100000">
                <a:srgbClr val="9AB6C6">
                  <a:alpha val="75000"/>
                </a:srgbClr>
              </a:gs>
            </a:gsLst>
            <a:lin ang="5400000" scaled="1"/>
          </a:gradFill>
          <a:ln w="9525" algn="in">
            <a:noFill/>
            <a:round/>
            <a:headEnd/>
            <a:tailEnd/>
          </a:ln>
        </p:spPr>
        <p:txBody>
          <a:bodyPr lIns="36576" tIns="36576" rIns="36576" bIns="36576"/>
          <a:lstStyle/>
          <a:p>
            <a:endParaRPr lang="es-ES"/>
          </a:p>
        </p:txBody>
      </p:sp>
      <p:sp>
        <p:nvSpPr>
          <p:cNvPr id="18" name="Oval 7"/>
          <p:cNvSpPr>
            <a:spLocks noChangeArrowheads="1"/>
          </p:cNvSpPr>
          <p:nvPr/>
        </p:nvSpPr>
        <p:spPr bwMode="auto">
          <a:xfrm>
            <a:off x="3059361" y="1932781"/>
            <a:ext cx="1716087" cy="1712913"/>
          </a:xfrm>
          <a:prstGeom prst="ellipse">
            <a:avLst/>
          </a:prstGeom>
          <a:gradFill rotWithShape="1">
            <a:gsLst>
              <a:gs pos="0">
                <a:srgbClr val="66CCFF">
                  <a:alpha val="71001"/>
                </a:srgbClr>
              </a:gs>
              <a:gs pos="100000">
                <a:srgbClr val="CCECFF">
                  <a:alpha val="77000"/>
                </a:srgbClr>
              </a:gs>
            </a:gsLst>
            <a:lin ang="5400000" scaled="1"/>
          </a:gradFill>
          <a:ln w="9525" algn="in">
            <a:noFill/>
            <a:round/>
            <a:headEnd/>
            <a:tailEnd/>
          </a:ln>
          <a:effectLst/>
        </p:spPr>
        <p:txBody>
          <a:bodyPr lIns="36576" tIns="36576" rIns="36576" bIns="36576"/>
          <a:lstStyle/>
          <a:p>
            <a:pPr algn="ctr">
              <a:defRPr/>
            </a:pPr>
            <a:r>
              <a:rPr lang="es-ES" sz="1400" b="1" dirty="0">
                <a:solidFill>
                  <a:schemeClr val="accent1">
                    <a:lumMod val="75000"/>
                  </a:schemeClr>
                </a:solidFill>
                <a:latin typeface="AvantGarde Bk BT" pitchFamily="34" charset="0"/>
              </a:rPr>
              <a:t>TERRITORIO</a:t>
            </a: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3203823" y="2580481"/>
            <a:ext cx="1482725" cy="5905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es-ES" sz="1200">
                <a:solidFill>
                  <a:srgbClr val="000000"/>
                </a:solidFill>
                <a:latin typeface="AvantGarde Bk BT" pitchFamily="34" charset="0"/>
              </a:rPr>
              <a:t>6 Grupos</a:t>
            </a:r>
          </a:p>
          <a:p>
            <a:pPr algn="ctr"/>
            <a:r>
              <a:rPr lang="es-ES" sz="1200">
                <a:solidFill>
                  <a:srgbClr val="000000"/>
                </a:solidFill>
                <a:latin typeface="AvantGarde Bk BT" pitchFamily="34" charset="0"/>
              </a:rPr>
              <a:t>57 investigadores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2916486" y="4236244"/>
            <a:ext cx="1482725" cy="5635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es-ES" sz="1200">
                <a:solidFill>
                  <a:srgbClr val="000000"/>
                </a:solidFill>
                <a:latin typeface="AvantGarde Bk BT" pitchFamily="34" charset="0"/>
              </a:rPr>
              <a:t>4 Grupos</a:t>
            </a:r>
          </a:p>
          <a:p>
            <a:pPr algn="ctr"/>
            <a:r>
              <a:rPr lang="es-ES" sz="1200">
                <a:solidFill>
                  <a:srgbClr val="000000"/>
                </a:solidFill>
                <a:latin typeface="AvantGarde Bk BT" pitchFamily="34" charset="0"/>
              </a:rPr>
              <a:t>42 investigadores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1476623" y="4525169"/>
            <a:ext cx="1482725" cy="5635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es-ES" sz="1200">
                <a:solidFill>
                  <a:srgbClr val="000000"/>
                </a:solidFill>
                <a:latin typeface="AvantGarde Bk BT" pitchFamily="34" charset="0"/>
              </a:rPr>
              <a:t>2 Grupos</a:t>
            </a:r>
          </a:p>
          <a:p>
            <a:pPr algn="ctr"/>
            <a:r>
              <a:rPr lang="es-ES" sz="1200">
                <a:solidFill>
                  <a:srgbClr val="000000"/>
                </a:solidFill>
                <a:latin typeface="AvantGarde Bk BT" pitchFamily="34" charset="0"/>
              </a:rPr>
              <a:t>28 investigadores</a:t>
            </a: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2195761" y="1499394"/>
            <a:ext cx="1195387" cy="27781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>
              <a:defRPr/>
            </a:pPr>
            <a:r>
              <a:rPr lang="es-ES" sz="1400" b="1" dirty="0">
                <a:solidFill>
                  <a:schemeClr val="accent1">
                    <a:lumMod val="75000"/>
                  </a:schemeClr>
                </a:solidFill>
                <a:latin typeface="AvantGarde Bk BT" pitchFamily="34" charset="0"/>
              </a:rPr>
              <a:t>BIOMEDICINA</a:t>
            </a:r>
            <a:endParaRPr lang="es-ES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3132386" y="3804444"/>
            <a:ext cx="1130300" cy="27781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>
              <a:defRPr/>
            </a:pPr>
            <a:r>
              <a:rPr lang="es-ES" sz="1400" b="1" dirty="0">
                <a:solidFill>
                  <a:schemeClr val="accent1">
                    <a:lumMod val="75000"/>
                  </a:schemeClr>
                </a:solidFill>
                <a:latin typeface="AvantGarde Bk BT" pitchFamily="34" charset="0"/>
              </a:rPr>
              <a:t>PATRIMONIO</a:t>
            </a: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2051298" y="1885156"/>
            <a:ext cx="1484313" cy="4794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es-ES" sz="1200">
                <a:solidFill>
                  <a:srgbClr val="000000"/>
                </a:solidFill>
                <a:latin typeface="AvantGarde Bk BT" pitchFamily="34" charset="0"/>
              </a:rPr>
              <a:t>4 Grupos</a:t>
            </a:r>
          </a:p>
          <a:p>
            <a:pPr algn="ctr"/>
            <a:r>
              <a:rPr lang="es-ES" sz="1200">
                <a:solidFill>
                  <a:srgbClr val="000000"/>
                </a:solidFill>
                <a:latin typeface="AvantGarde Bk BT" pitchFamily="34" charset="0"/>
              </a:rPr>
              <a:t>39 investigadores</a:t>
            </a:r>
            <a:endParaRPr lang="es-ES" sz="1200"/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684461" y="3012281"/>
            <a:ext cx="1863725" cy="64928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es-ES" sz="1200">
                <a:solidFill>
                  <a:srgbClr val="000000"/>
                </a:solidFill>
                <a:latin typeface="AvantGarde Bk BT" pitchFamily="34" charset="0"/>
              </a:rPr>
              <a:t>2 Grupos</a:t>
            </a:r>
          </a:p>
          <a:p>
            <a:pPr algn="ctr"/>
            <a:r>
              <a:rPr lang="es-ES" sz="1200">
                <a:solidFill>
                  <a:srgbClr val="000000"/>
                </a:solidFill>
                <a:latin typeface="AvantGarde Bk BT" pitchFamily="34" charset="0"/>
              </a:rPr>
              <a:t>30 investigadores</a:t>
            </a: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467544" y="2349103"/>
            <a:ext cx="2278063" cy="5619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>
              <a:defRPr/>
            </a:pPr>
            <a:r>
              <a:rPr lang="es-ES" sz="1400" b="1" dirty="0">
                <a:solidFill>
                  <a:schemeClr val="accent1">
                    <a:lumMod val="75000"/>
                  </a:schemeClr>
                </a:solidFill>
                <a:latin typeface="AvantGarde Bk BT" pitchFamily="34" charset="0"/>
              </a:rPr>
              <a:t>CIENCIA Y </a:t>
            </a:r>
            <a:br>
              <a:rPr lang="es-ES" sz="1400" b="1" dirty="0">
                <a:solidFill>
                  <a:schemeClr val="accent1">
                    <a:lumMod val="75000"/>
                  </a:schemeClr>
                </a:solidFill>
                <a:latin typeface="AvantGarde Bk BT" pitchFamily="34" charset="0"/>
              </a:rPr>
            </a:b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latin typeface="AvantGarde Bk BT" pitchFamily="34" charset="0"/>
              </a:rPr>
              <a:t>TECNOLOGÍA</a:t>
            </a:r>
          </a:p>
          <a:p>
            <a:pPr algn="ctr">
              <a:defRPr/>
            </a:pP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latin typeface="AvantGarde Bk BT" pitchFamily="34" charset="0"/>
              </a:rPr>
              <a:t>QUÍMICA</a:t>
            </a:r>
            <a:endParaRPr lang="es-ES" sz="1400" b="1" dirty="0">
              <a:solidFill>
                <a:schemeClr val="accent1">
                  <a:lumMod val="75000"/>
                </a:schemeClr>
              </a:solidFill>
              <a:latin typeface="AvantGarde Bk BT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2771800" y="188640"/>
            <a:ext cx="35125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rgbClr val="003082"/>
                </a:solidFill>
                <a:latin typeface="AvantGarde Bk BT" pitchFamily="34" charset="0"/>
              </a:rPr>
              <a:t>Áreas Estratégicas</a:t>
            </a:r>
            <a:endParaRPr lang="es-ES" sz="3200" dirty="0">
              <a:solidFill>
                <a:srgbClr val="003082"/>
              </a:solidFill>
              <a:latin typeface="AvantGarde Bk BT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5436096" y="1801847"/>
            <a:ext cx="33843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solidFill>
                  <a:srgbClr val="003082"/>
                </a:solidFill>
              </a:rPr>
              <a:t>La actividad </a:t>
            </a:r>
            <a:r>
              <a:rPr lang="es-ES" dirty="0">
                <a:solidFill>
                  <a:srgbClr val="003082"/>
                </a:solidFill>
              </a:rPr>
              <a:t>investigadora del IUCA se estructura en 5 áreas estratégicas de investigación, lo que permite provocar sinergias importantes en el desarrollo de actividades multidisciplinares, de acuerdo a líneas de investigación </a:t>
            </a:r>
            <a:r>
              <a:rPr lang="es-ES" dirty="0" smtClean="0">
                <a:solidFill>
                  <a:srgbClr val="003082"/>
                </a:solidFill>
              </a:rPr>
              <a:t>generales: Biomedicina, Ciencia y Tecnología Química, Jurídico-Económica, Patrimonio y Territorio</a:t>
            </a:r>
            <a:endParaRPr lang="es-ES" dirty="0">
              <a:solidFill>
                <a:srgbClr val="003082"/>
              </a:solidFill>
            </a:endParaRPr>
          </a:p>
        </p:txBody>
      </p:sp>
      <p:cxnSp>
        <p:nvCxnSpPr>
          <p:cNvPr id="30" name="29 Conector recto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>
            <a:solidFill>
              <a:srgbClr val="EDAB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99</Words>
  <Application>Microsoft Office PowerPoint</Application>
  <PresentationFormat>Presentación en pantalla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Company>....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abpina</dc:creator>
  <cp:lastModifiedBy>abpina</cp:lastModifiedBy>
  <cp:revision>38</cp:revision>
  <dcterms:created xsi:type="dcterms:W3CDTF">2014-07-17T06:07:26Z</dcterms:created>
  <dcterms:modified xsi:type="dcterms:W3CDTF">2014-09-11T06:17:34Z</dcterms:modified>
</cp:coreProperties>
</file>