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57" r:id="rId2"/>
    <p:sldId id="298" r:id="rId3"/>
    <p:sldId id="346" r:id="rId4"/>
    <p:sldId id="267" r:id="rId5"/>
    <p:sldId id="300" r:id="rId6"/>
    <p:sldId id="319" r:id="rId7"/>
    <p:sldId id="330" r:id="rId8"/>
    <p:sldId id="331" r:id="rId9"/>
    <p:sldId id="336" r:id="rId10"/>
    <p:sldId id="290" r:id="rId11"/>
    <p:sldId id="348" r:id="rId1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41"/>
    <p:restoredTop sz="94437"/>
  </p:normalViewPr>
  <p:slideViewPr>
    <p:cSldViewPr snapToGrid="0" snapToObjects="1">
      <p:cViewPr>
        <p:scale>
          <a:sx n="197" d="100"/>
          <a:sy n="197" d="100"/>
        </p:scale>
        <p:origin x="1704" y="-2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47006B-9EE1-0445-B6C4-20774D1B6ECE}" type="datetimeFigureOut">
              <a:rPr lang="es-ES" smtClean="0"/>
              <a:pPr/>
              <a:t>16/5/23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74492A-051F-1D4A-9CDF-95FAAA02EDD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60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E191D-D9EC-074E-A638-B295F705D22A}" type="slidenum">
              <a:rPr lang="es-ES" smtClean="0"/>
              <a:pPr/>
              <a:t>2</a:t>
            </a:fld>
            <a:endParaRPr lang="es-ES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5505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E191D-D9EC-074E-A638-B295F705D22A}" type="slidenum">
              <a:rPr lang="es-ES" smtClean="0"/>
              <a:pPr/>
              <a:t>3</a:t>
            </a:fld>
            <a:endParaRPr lang="es-ES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9260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E191D-D9EC-074E-A638-B295F705D22A}" type="slidenum">
              <a:rPr lang="es-ES" smtClean="0"/>
              <a:pPr/>
              <a:t>7</a:t>
            </a:fld>
            <a:endParaRPr lang="es-ES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5505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E191D-D9EC-074E-A638-B295F705D22A}" type="slidenum">
              <a:rPr lang="es-ES" smtClean="0"/>
              <a:pPr/>
              <a:t>8</a:t>
            </a:fld>
            <a:endParaRPr lang="es-ES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5505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E191D-D9EC-074E-A638-B295F705D22A}" type="slidenum">
              <a:rPr lang="es-ES" smtClean="0"/>
              <a:pPr/>
              <a:t>9</a:t>
            </a:fld>
            <a:endParaRPr lang="es-ES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5505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8" name="Google Shape;26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72250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5C4F-EF89-4547-A6FB-BC136EE7D515}" type="datetimeFigureOut">
              <a:rPr lang="es-ES" smtClean="0"/>
              <a:pPr/>
              <a:t>16/5/23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608D6-3C1F-2647-9C5A-75DD62B45D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8708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5C4F-EF89-4547-A6FB-BC136EE7D515}" type="datetimeFigureOut">
              <a:rPr lang="es-ES" smtClean="0"/>
              <a:pPr/>
              <a:t>16/5/23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608D6-3C1F-2647-9C5A-75DD62B45D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6015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5C4F-EF89-4547-A6FB-BC136EE7D515}" type="datetimeFigureOut">
              <a:rPr lang="es-ES" smtClean="0"/>
              <a:pPr/>
              <a:t>16/5/23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608D6-3C1F-2647-9C5A-75DD62B45D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0158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5C4F-EF89-4547-A6FB-BC136EE7D515}" type="datetimeFigureOut">
              <a:rPr lang="es-ES" smtClean="0"/>
              <a:pPr/>
              <a:t>16/5/23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608D6-3C1F-2647-9C5A-75DD62B45D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938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5C4F-EF89-4547-A6FB-BC136EE7D515}" type="datetimeFigureOut">
              <a:rPr lang="es-ES" smtClean="0"/>
              <a:pPr/>
              <a:t>16/5/23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608D6-3C1F-2647-9C5A-75DD62B45D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396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5C4F-EF89-4547-A6FB-BC136EE7D515}" type="datetimeFigureOut">
              <a:rPr lang="es-ES" smtClean="0"/>
              <a:pPr/>
              <a:t>16/5/23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608D6-3C1F-2647-9C5A-75DD62B45D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6244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5C4F-EF89-4547-A6FB-BC136EE7D515}" type="datetimeFigureOut">
              <a:rPr lang="es-ES" smtClean="0"/>
              <a:pPr/>
              <a:t>16/5/23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608D6-3C1F-2647-9C5A-75DD62B45D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2461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5C4F-EF89-4547-A6FB-BC136EE7D515}" type="datetimeFigureOut">
              <a:rPr lang="es-ES" smtClean="0"/>
              <a:pPr/>
              <a:t>16/5/23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608D6-3C1F-2647-9C5A-75DD62B45D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6109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5C4F-EF89-4547-A6FB-BC136EE7D515}" type="datetimeFigureOut">
              <a:rPr lang="es-ES" smtClean="0"/>
              <a:pPr/>
              <a:t>16/5/23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608D6-3C1F-2647-9C5A-75DD62B45D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675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5C4F-EF89-4547-A6FB-BC136EE7D515}" type="datetimeFigureOut">
              <a:rPr lang="es-ES" smtClean="0"/>
              <a:pPr/>
              <a:t>16/5/23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608D6-3C1F-2647-9C5A-75DD62B45D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2484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5C4F-EF89-4547-A6FB-BC136EE7D515}" type="datetimeFigureOut">
              <a:rPr lang="es-ES" smtClean="0"/>
              <a:pPr/>
              <a:t>16/5/23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608D6-3C1F-2647-9C5A-75DD62B45D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3819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85C4F-EF89-4547-A6FB-BC136EE7D515}" type="datetimeFigureOut">
              <a:rPr lang="es-ES" smtClean="0"/>
              <a:pPr/>
              <a:t>16/5/23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608D6-3C1F-2647-9C5A-75DD62B45D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1877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iuca.unizar.es/sites/default/files/Arenysaurus.png" TargetMode="External"/><Relationship Id="rId13" Type="http://schemas.openxmlformats.org/officeDocument/2006/relationships/image" Target="../media/image18.jpeg"/><Relationship Id="rId3" Type="http://schemas.openxmlformats.org/officeDocument/2006/relationships/image" Target="../media/image6.png"/><Relationship Id="rId7" Type="http://schemas.openxmlformats.org/officeDocument/2006/relationships/image" Target="../media/image14.jpeg"/><Relationship Id="rId12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iuca.unizar.es/sites/default/files/ctq_1.jpg" TargetMode="External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hyperlink" Target="http://iuca.unizar.es/sites/default/files/glaciarespirenaicos.png" TargetMode="External"/><Relationship Id="rId4" Type="http://schemas.openxmlformats.org/officeDocument/2006/relationships/hyperlink" Target="http://iuca.unizar.es/sites/default/files/Embri%C3%B3n.png" TargetMode="Externa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iuca.unizar.es/sites/default/files/Arenysaurus.png" TargetMode="External"/><Relationship Id="rId13" Type="http://schemas.openxmlformats.org/officeDocument/2006/relationships/image" Target="../media/image20.jpeg"/><Relationship Id="rId3" Type="http://schemas.openxmlformats.org/officeDocument/2006/relationships/image" Target="../media/image6.pn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iuca.unizar.es/sites/default/files/ctq_1.jpg" TargetMode="External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hyperlink" Target="http://iuca.unizar.es/sites/default/files/glaciarespirenaicos.png" TargetMode="External"/><Relationship Id="rId4" Type="http://schemas.openxmlformats.org/officeDocument/2006/relationships/hyperlink" Target="http://iuca.unizar.es/sites/default/files/Embri%C3%B3n.png" TargetMode="External"/><Relationship Id="rId9" Type="http://schemas.openxmlformats.org/officeDocument/2006/relationships/image" Target="../media/image15.png"/><Relationship Id="rId1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3554668"/>
            <a:ext cx="2699792" cy="327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6165304"/>
            <a:ext cx="252027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Documents and Settings\usuario\Mis documentos\LOGOS\logoUZNUEV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314" y="6165304"/>
            <a:ext cx="2044537" cy="576064"/>
          </a:xfrm>
          <a:prstGeom prst="rect">
            <a:avLst/>
          </a:prstGeom>
          <a:noFill/>
        </p:spPr>
      </p:pic>
      <p:sp>
        <p:nvSpPr>
          <p:cNvPr id="14" name="13 CuadroTexto"/>
          <p:cNvSpPr txBox="1"/>
          <p:nvPr/>
        </p:nvSpPr>
        <p:spPr>
          <a:xfrm>
            <a:off x="4286077" y="4778498"/>
            <a:ext cx="735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EDAB30"/>
                </a:solidFill>
                <a:latin typeface="+mj-lt"/>
              </a:rPr>
              <a:t>Fecha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777286E-4BAE-FD44-A133-E5561570B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2656"/>
            <a:ext cx="2354072" cy="5888632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874998" y="799475"/>
            <a:ext cx="763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</a:rPr>
              <a:t>INSTITUTO UNIVERSITARIO DE INVESTIGACIÓN EN CIENCIAS AMBIENTALES DE ARAGÓN (IUCA)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2155304" y="2780928"/>
            <a:ext cx="4798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+mj-lt"/>
              </a:rPr>
              <a:t>Reunión o acto en el que se presente</a:t>
            </a:r>
          </a:p>
        </p:txBody>
      </p:sp>
    </p:spTree>
    <p:extLst>
      <p:ext uri="{BB962C8B-B14F-4D97-AF65-F5344CB8AC3E}">
        <p14:creationId xmlns:p14="http://schemas.microsoft.com/office/powerpoint/2010/main" val="871488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3"/>
          <p:cNvSpPr/>
          <p:nvPr/>
        </p:nvSpPr>
        <p:spPr>
          <a:xfrm>
            <a:off x="0" y="6093296"/>
            <a:ext cx="9144000" cy="772140"/>
          </a:xfrm>
          <a:prstGeom prst="rect">
            <a:avLst/>
          </a:prstGeom>
          <a:solidFill>
            <a:srgbClr val="00308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1" name="Google Shape;27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81936" y="6247007"/>
            <a:ext cx="1738536" cy="45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528" y="6288917"/>
            <a:ext cx="1522512" cy="4358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4" name="Google Shape;274;p13"/>
          <p:cNvCxnSpPr/>
          <p:nvPr/>
        </p:nvCxnSpPr>
        <p:spPr>
          <a:xfrm>
            <a:off x="0" y="93528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EDAB3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5" name="Google Shape;275;p13"/>
          <p:cNvSpPr txBox="1"/>
          <p:nvPr/>
        </p:nvSpPr>
        <p:spPr>
          <a:xfrm>
            <a:off x="685800" y="2130425"/>
            <a:ext cx="4750296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1" u="none" strike="noStrike" cap="none">
              <a:solidFill>
                <a:srgbClr val="9537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E2A56DF-20E0-7F49-B175-39818BF2288E}"/>
              </a:ext>
            </a:extLst>
          </p:cNvPr>
          <p:cNvSpPr/>
          <p:nvPr/>
        </p:nvSpPr>
        <p:spPr>
          <a:xfrm>
            <a:off x="0" y="155099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solidFill>
                  <a:srgbClr val="000090"/>
                </a:solidFill>
                <a:latin typeface="+mj-lt"/>
              </a:rPr>
              <a:t>Transferencia a la sociedad: </a:t>
            </a:r>
            <a:r>
              <a:rPr lang="es-ES" sz="2800" dirty="0">
                <a:solidFill>
                  <a:srgbClr val="FFC000"/>
                </a:solidFill>
                <a:latin typeface="+mj-lt"/>
              </a:rPr>
              <a:t>ejemplos</a:t>
            </a:r>
          </a:p>
        </p:txBody>
      </p:sp>
    </p:spTree>
    <p:extLst>
      <p:ext uri="{BB962C8B-B14F-4D97-AF65-F5344CB8AC3E}">
        <p14:creationId xmlns:p14="http://schemas.microsoft.com/office/powerpoint/2010/main" val="1156954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0020" y="6165304"/>
            <a:ext cx="252027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Documents and Settings\usuario\Mis documentos\LOGOS\logoUZNUEV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14" y="6165304"/>
            <a:ext cx="2044537" cy="576064"/>
          </a:xfrm>
          <a:prstGeom prst="rect">
            <a:avLst/>
          </a:prstGeom>
          <a:noFill/>
        </p:spPr>
      </p:pic>
      <p:sp>
        <p:nvSpPr>
          <p:cNvPr id="10" name="9 CuadroTexto"/>
          <p:cNvSpPr txBox="1"/>
          <p:nvPr/>
        </p:nvSpPr>
        <p:spPr>
          <a:xfrm>
            <a:off x="971599" y="118373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rgbClr val="003082"/>
                </a:solidFill>
                <a:latin typeface="+mj-lt"/>
              </a:rPr>
              <a:t>Infraestructuras del Instituto</a:t>
            </a:r>
          </a:p>
        </p:txBody>
      </p:sp>
      <p:cxnSp>
        <p:nvCxnSpPr>
          <p:cNvPr id="11" name="10 Conector recto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>
            <a:solidFill>
              <a:srgbClr val="EDAB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0" y="995536"/>
            <a:ext cx="4438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rgbClr val="003082"/>
                </a:solidFill>
                <a:latin typeface="+mj-lt"/>
              </a:rPr>
              <a:t>Laboratorio de microscopía</a:t>
            </a:r>
          </a:p>
        </p:txBody>
      </p:sp>
      <p:cxnSp>
        <p:nvCxnSpPr>
          <p:cNvPr id="15" name="14 Conector recto"/>
          <p:cNvCxnSpPr/>
          <p:nvPr/>
        </p:nvCxnSpPr>
        <p:spPr>
          <a:xfrm flipH="1">
            <a:off x="4572000" y="917104"/>
            <a:ext cx="0" cy="5104184"/>
          </a:xfrm>
          <a:prstGeom prst="line">
            <a:avLst/>
          </a:prstGeom>
          <a:ln w="19050">
            <a:solidFill>
              <a:srgbClr val="EDAB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CuadroTexto"/>
          <p:cNvSpPr txBox="1"/>
          <p:nvPr/>
        </p:nvSpPr>
        <p:spPr>
          <a:xfrm>
            <a:off x="4572000" y="995536"/>
            <a:ext cx="4438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rgbClr val="003082"/>
                </a:solidFill>
                <a:latin typeface="+mj-lt"/>
              </a:rPr>
              <a:t>Laboratorio de </a:t>
            </a:r>
            <a:r>
              <a:rPr lang="es-ES" sz="2400" dirty="0" err="1">
                <a:solidFill>
                  <a:srgbClr val="003082"/>
                </a:solidFill>
                <a:latin typeface="+mj-lt"/>
              </a:rPr>
              <a:t>paleogenómica</a:t>
            </a:r>
            <a:endParaRPr lang="es-ES" sz="2400" dirty="0">
              <a:solidFill>
                <a:srgbClr val="003082"/>
              </a:solidFill>
              <a:latin typeface="+mj-lt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190500" y="2010696"/>
            <a:ext cx="2667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b="1" dirty="0">
                <a:solidFill>
                  <a:srgbClr val="003082"/>
                </a:solidFill>
                <a:latin typeface="+mj-lt"/>
              </a:rPr>
              <a:t>Microscopio vertical OLYMPUS BX53M . SERIE BX. Luz trasmitida.</a:t>
            </a:r>
          </a:p>
          <a:p>
            <a:pPr algn="just"/>
            <a:r>
              <a:rPr lang="es-ES" sz="1100" dirty="0">
                <a:solidFill>
                  <a:srgbClr val="003082"/>
                </a:solidFill>
                <a:latin typeface="+mj-lt"/>
              </a:rPr>
              <a:t>Amplia variedad de aplicaciones analíticas, desde una inspección de rutina hasta un estudio de análisis sofisticado. Emplea funciones codificadas que integran los ajustes de hardware del microscopio con una </a:t>
            </a:r>
            <a:r>
              <a:rPr lang="es-ES" sz="1100" b="1" dirty="0">
                <a:solidFill>
                  <a:srgbClr val="003082"/>
                </a:solidFill>
                <a:latin typeface="+mj-lt"/>
              </a:rPr>
              <a:t>cámara digital </a:t>
            </a:r>
            <a:r>
              <a:rPr lang="es-ES" sz="1100" dirty="0">
                <a:solidFill>
                  <a:srgbClr val="003082"/>
                </a:solidFill>
                <a:latin typeface="+mj-lt"/>
              </a:rPr>
              <a:t>para microscopio y el software OLYMPUS </a:t>
            </a:r>
            <a:r>
              <a:rPr lang="es-ES" sz="1100" dirty="0" err="1">
                <a:solidFill>
                  <a:srgbClr val="003082"/>
                </a:solidFill>
                <a:latin typeface="+mj-lt"/>
              </a:rPr>
              <a:t>Stream</a:t>
            </a:r>
            <a:r>
              <a:rPr lang="es-ES" sz="1100" dirty="0">
                <a:solidFill>
                  <a:srgbClr val="003082"/>
                </a:solidFill>
                <a:latin typeface="+mj-lt"/>
              </a:rPr>
              <a:t>.</a:t>
            </a:r>
          </a:p>
          <a:p>
            <a:pPr algn="just"/>
            <a:endParaRPr lang="es-ES" sz="1200" dirty="0">
              <a:solidFill>
                <a:srgbClr val="003082"/>
              </a:solidFill>
              <a:latin typeface="+mj-lt"/>
            </a:endParaRPr>
          </a:p>
          <a:p>
            <a:pPr algn="just"/>
            <a:r>
              <a:rPr lang="es-ES" sz="1200" b="1" dirty="0">
                <a:solidFill>
                  <a:srgbClr val="003082"/>
                </a:solidFill>
                <a:latin typeface="+mj-lt"/>
              </a:rPr>
              <a:t>Microscopio Estereoscópico OPTIKA. Luz reflejada.</a:t>
            </a:r>
          </a:p>
          <a:p>
            <a:pPr algn="just"/>
            <a:r>
              <a:rPr lang="es-ES" sz="1100" dirty="0">
                <a:solidFill>
                  <a:srgbClr val="003082"/>
                </a:solidFill>
                <a:latin typeface="+mj-lt"/>
              </a:rPr>
              <a:t>Este microscopio </a:t>
            </a:r>
            <a:r>
              <a:rPr lang="es-ES" sz="1100" dirty="0" err="1">
                <a:solidFill>
                  <a:srgbClr val="003082"/>
                </a:solidFill>
              </a:rPr>
              <a:t>trinocular</a:t>
            </a:r>
            <a:r>
              <a:rPr lang="es-ES" sz="1100" dirty="0">
                <a:solidFill>
                  <a:srgbClr val="003082"/>
                </a:solidFill>
              </a:rPr>
              <a:t> (SZO) está dotado con una </a:t>
            </a:r>
            <a:r>
              <a:rPr lang="es-ES" sz="1100" b="1" dirty="0">
                <a:solidFill>
                  <a:srgbClr val="003082"/>
                </a:solidFill>
              </a:rPr>
              <a:t>cámara digital </a:t>
            </a:r>
            <a:r>
              <a:rPr lang="es-ES" sz="1100" dirty="0">
                <a:solidFill>
                  <a:srgbClr val="003082"/>
                </a:solidFill>
              </a:rPr>
              <a:t>que puede conectarse mediante USB a un ordenador. </a:t>
            </a:r>
            <a:r>
              <a:rPr lang="es-ES" sz="1100" dirty="0">
                <a:solidFill>
                  <a:srgbClr val="003082"/>
                </a:solidFill>
                <a:latin typeface="+mj-lt"/>
              </a:rPr>
              <a:t>Permite estudiar objetos tridimensionales e incluso láminas delgadas a pocos aumentos.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4791074" y="2010696"/>
            <a:ext cx="42195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>
                <a:solidFill>
                  <a:srgbClr val="003082"/>
                </a:solidFill>
                <a:latin typeface="+mj-lt"/>
              </a:rPr>
              <a:t>Laboratorio especializado para la manipulación y tratamiento de muestras fósiles y </a:t>
            </a:r>
            <a:r>
              <a:rPr lang="es-ES" sz="1200" dirty="0" err="1">
                <a:solidFill>
                  <a:srgbClr val="003082"/>
                </a:solidFill>
                <a:latin typeface="+mj-lt"/>
              </a:rPr>
              <a:t>subfósiles</a:t>
            </a:r>
            <a:r>
              <a:rPr lang="es-ES" sz="1200" dirty="0">
                <a:solidFill>
                  <a:srgbClr val="003082"/>
                </a:solidFill>
                <a:latin typeface="+mj-lt"/>
              </a:rPr>
              <a:t> para </a:t>
            </a:r>
            <a:r>
              <a:rPr lang="es-ES" sz="1200" b="1" dirty="0">
                <a:solidFill>
                  <a:srgbClr val="003082"/>
                </a:solidFill>
                <a:latin typeface="+mj-lt"/>
              </a:rPr>
              <a:t>extracción de ADN</a:t>
            </a:r>
            <a:r>
              <a:rPr lang="es-ES" sz="1200" dirty="0">
                <a:solidFill>
                  <a:srgbClr val="003082"/>
                </a:solidFill>
                <a:latin typeface="+mj-lt"/>
              </a:rPr>
              <a:t>, construcción de </a:t>
            </a:r>
            <a:r>
              <a:rPr lang="es-ES" sz="1200" b="1" dirty="0">
                <a:solidFill>
                  <a:srgbClr val="003082"/>
                </a:solidFill>
                <a:latin typeface="+mj-lt"/>
              </a:rPr>
              <a:t>librerías génicas</a:t>
            </a:r>
            <a:r>
              <a:rPr lang="es-ES" sz="1200" dirty="0">
                <a:solidFill>
                  <a:srgbClr val="003082"/>
                </a:solidFill>
                <a:latin typeface="+mj-lt"/>
              </a:rPr>
              <a:t>, etc. en condiciones de </a:t>
            </a:r>
            <a:r>
              <a:rPr lang="es-ES" sz="1200" b="1" dirty="0">
                <a:solidFill>
                  <a:srgbClr val="003082"/>
                </a:solidFill>
                <a:latin typeface="+mj-lt"/>
              </a:rPr>
              <a:t>máxima esterilidad</a:t>
            </a:r>
            <a:r>
              <a:rPr lang="es-ES" sz="1200" dirty="0">
                <a:solidFill>
                  <a:srgbClr val="003082"/>
                </a:solidFill>
                <a:latin typeface="+mj-lt"/>
              </a:rPr>
              <a:t>. Compartimentado en </a:t>
            </a:r>
            <a:r>
              <a:rPr lang="es-ES" sz="1200" b="1" dirty="0">
                <a:solidFill>
                  <a:srgbClr val="003082"/>
                </a:solidFill>
                <a:latin typeface="+mj-lt"/>
              </a:rPr>
              <a:t>3 salas </a:t>
            </a:r>
            <a:r>
              <a:rPr lang="es-ES" sz="1200" dirty="0">
                <a:solidFill>
                  <a:srgbClr val="003082"/>
                </a:solidFill>
                <a:latin typeface="+mj-lt"/>
              </a:rPr>
              <a:t>(sala de entrada, sala de procesamiento de materiales y sala </a:t>
            </a:r>
            <a:r>
              <a:rPr lang="es-ES" sz="1200" dirty="0" err="1">
                <a:solidFill>
                  <a:srgbClr val="003082"/>
                </a:solidFill>
                <a:latin typeface="+mj-lt"/>
              </a:rPr>
              <a:t>ultralimpia</a:t>
            </a:r>
            <a:r>
              <a:rPr lang="es-ES" sz="1200" dirty="0">
                <a:solidFill>
                  <a:srgbClr val="003082"/>
                </a:solidFill>
                <a:latin typeface="+mj-lt"/>
              </a:rPr>
              <a:t>, con un total de unos 25 m2).</a:t>
            </a:r>
          </a:p>
          <a:p>
            <a:pPr algn="just"/>
            <a:endParaRPr lang="es-ES" sz="1200" dirty="0">
              <a:solidFill>
                <a:srgbClr val="003082"/>
              </a:solidFill>
              <a:latin typeface="+mj-lt"/>
            </a:endParaRPr>
          </a:p>
          <a:p>
            <a:pPr algn="just"/>
            <a:endParaRPr lang="es-ES" sz="1200" dirty="0">
              <a:solidFill>
                <a:srgbClr val="003082"/>
              </a:solidFill>
              <a:latin typeface="+mj-lt"/>
            </a:endParaRPr>
          </a:p>
          <a:p>
            <a:pPr algn="just"/>
            <a:endParaRPr lang="es-ES" sz="1200" dirty="0">
              <a:solidFill>
                <a:srgbClr val="003082"/>
              </a:solidFill>
              <a:latin typeface="+mj-lt"/>
            </a:endParaRPr>
          </a:p>
          <a:p>
            <a:pPr algn="just"/>
            <a:endParaRPr lang="es-ES" sz="1200" dirty="0">
              <a:solidFill>
                <a:srgbClr val="003082"/>
              </a:solidFill>
              <a:latin typeface="+mj-lt"/>
            </a:endParaRPr>
          </a:p>
          <a:p>
            <a:pPr algn="just"/>
            <a:endParaRPr lang="es-ES" sz="1200" dirty="0">
              <a:solidFill>
                <a:srgbClr val="003082"/>
              </a:solidFill>
              <a:latin typeface="+mj-lt"/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628650" y="1364366"/>
            <a:ext cx="3314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solidFill>
                  <a:srgbClr val="003082"/>
                </a:solidFill>
                <a:latin typeface="+mj-lt"/>
              </a:rPr>
              <a:t>Ubicado en la sede del Instituto Universitario de Investigación en Ciencias Ambientales (IUCA). Residencia de Profesores. Campus San Francisco.</a:t>
            </a:r>
          </a:p>
        </p:txBody>
      </p:sp>
      <p:sp>
        <p:nvSpPr>
          <p:cNvPr id="24" name="23 Rectángulo"/>
          <p:cNvSpPr/>
          <p:nvPr/>
        </p:nvSpPr>
        <p:spPr>
          <a:xfrm>
            <a:off x="5076825" y="1378768"/>
            <a:ext cx="331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solidFill>
                  <a:srgbClr val="003082"/>
                </a:solidFill>
                <a:latin typeface="+mj-lt"/>
              </a:rPr>
              <a:t>Ubicado en el Edificio de Geológicas de la Facultad de Ciencias. Campus San Francisco.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4791074" y="4595644"/>
            <a:ext cx="42195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800" b="1" dirty="0">
                <a:solidFill>
                  <a:srgbClr val="003082"/>
                </a:solidFill>
                <a:latin typeface="+mj-lt"/>
              </a:rPr>
              <a:t>Equipamiento: </a:t>
            </a:r>
            <a:r>
              <a:rPr lang="es-ES" sz="800" dirty="0" err="1">
                <a:solidFill>
                  <a:srgbClr val="003082"/>
                </a:solidFill>
                <a:latin typeface="+mj-lt"/>
              </a:rPr>
              <a:t>Tripack</a:t>
            </a:r>
            <a:r>
              <a:rPr lang="es-ES" sz="800" dirty="0">
                <a:solidFill>
                  <a:srgbClr val="003082"/>
                </a:solidFill>
                <a:latin typeface="+mj-lt"/>
              </a:rPr>
              <a:t> </a:t>
            </a:r>
            <a:r>
              <a:rPr lang="es-ES" sz="800" dirty="0" err="1">
                <a:solidFill>
                  <a:srgbClr val="003082"/>
                </a:solidFill>
                <a:latin typeface="+mj-lt"/>
              </a:rPr>
              <a:t>Micropipetas</a:t>
            </a:r>
            <a:r>
              <a:rPr lang="es-ES" sz="800" dirty="0">
                <a:solidFill>
                  <a:srgbClr val="003082"/>
                </a:solidFill>
                <a:latin typeface="+mj-lt"/>
              </a:rPr>
              <a:t> </a:t>
            </a:r>
            <a:r>
              <a:rPr lang="es-ES" sz="800" dirty="0" err="1">
                <a:solidFill>
                  <a:srgbClr val="003082"/>
                </a:solidFill>
                <a:latin typeface="+mj-lt"/>
              </a:rPr>
              <a:t>Acura</a:t>
            </a:r>
            <a:r>
              <a:rPr lang="es-ES" sz="800" dirty="0">
                <a:solidFill>
                  <a:srgbClr val="003082"/>
                </a:solidFill>
                <a:latin typeface="+mj-lt"/>
              </a:rPr>
              <a:t> manual 825/835 (0.5-10 </a:t>
            </a:r>
            <a:r>
              <a:rPr lang="el-GR" sz="800" dirty="0">
                <a:solidFill>
                  <a:srgbClr val="003082"/>
                </a:solidFill>
                <a:latin typeface="+mj-lt"/>
              </a:rPr>
              <a:t>μ</a:t>
            </a:r>
            <a:r>
              <a:rPr lang="es-ES" sz="800" dirty="0">
                <a:solidFill>
                  <a:srgbClr val="003082"/>
                </a:solidFill>
                <a:latin typeface="+mj-lt"/>
              </a:rPr>
              <a:t>L, 10-100 </a:t>
            </a:r>
            <a:r>
              <a:rPr lang="el-GR" sz="800" dirty="0">
                <a:solidFill>
                  <a:srgbClr val="003082"/>
                </a:solidFill>
                <a:latin typeface="+mj-lt"/>
              </a:rPr>
              <a:t>μ</a:t>
            </a:r>
            <a:r>
              <a:rPr lang="es-ES" sz="800" dirty="0">
                <a:solidFill>
                  <a:srgbClr val="003082"/>
                </a:solidFill>
                <a:latin typeface="+mj-lt"/>
              </a:rPr>
              <a:t>L, 100-1000 </a:t>
            </a:r>
            <a:r>
              <a:rPr lang="el-GR" sz="800" dirty="0">
                <a:solidFill>
                  <a:srgbClr val="003082"/>
                </a:solidFill>
                <a:latin typeface="+mj-lt"/>
              </a:rPr>
              <a:t>μ</a:t>
            </a:r>
            <a:r>
              <a:rPr lang="es-ES" sz="800" dirty="0">
                <a:solidFill>
                  <a:srgbClr val="003082"/>
                </a:solidFill>
                <a:latin typeface="+mj-lt"/>
              </a:rPr>
              <a:t>L); </a:t>
            </a:r>
            <a:r>
              <a:rPr lang="es-ES" sz="800" dirty="0" err="1">
                <a:solidFill>
                  <a:srgbClr val="003082"/>
                </a:solidFill>
                <a:latin typeface="+mj-lt"/>
              </a:rPr>
              <a:t>Micropipeta</a:t>
            </a:r>
            <a:r>
              <a:rPr lang="es-ES" sz="800" dirty="0">
                <a:solidFill>
                  <a:srgbClr val="003082"/>
                </a:solidFill>
                <a:latin typeface="+mj-lt"/>
              </a:rPr>
              <a:t> </a:t>
            </a:r>
            <a:r>
              <a:rPr lang="es-ES" sz="800" dirty="0" err="1">
                <a:solidFill>
                  <a:srgbClr val="003082"/>
                </a:solidFill>
                <a:latin typeface="+mj-lt"/>
              </a:rPr>
              <a:t>Acura</a:t>
            </a:r>
            <a:r>
              <a:rPr lang="es-ES" sz="800" dirty="0">
                <a:solidFill>
                  <a:srgbClr val="003082"/>
                </a:solidFill>
                <a:latin typeface="+mj-lt"/>
              </a:rPr>
              <a:t> manual 825 (0.1-2 </a:t>
            </a:r>
            <a:r>
              <a:rPr lang="el-GR" sz="800" dirty="0">
                <a:solidFill>
                  <a:srgbClr val="003082"/>
                </a:solidFill>
                <a:latin typeface="+mj-lt"/>
              </a:rPr>
              <a:t>μ</a:t>
            </a:r>
            <a:r>
              <a:rPr lang="es-ES" sz="800" dirty="0">
                <a:solidFill>
                  <a:srgbClr val="003082"/>
                </a:solidFill>
                <a:latin typeface="+mj-lt"/>
              </a:rPr>
              <a:t>L); </a:t>
            </a:r>
            <a:r>
              <a:rPr lang="es-ES" sz="800" dirty="0" err="1">
                <a:solidFill>
                  <a:srgbClr val="003082"/>
                </a:solidFill>
                <a:latin typeface="+mj-lt"/>
              </a:rPr>
              <a:t>Macropipeta</a:t>
            </a:r>
            <a:r>
              <a:rPr lang="es-ES" sz="800" dirty="0">
                <a:solidFill>
                  <a:srgbClr val="003082"/>
                </a:solidFill>
                <a:latin typeface="+mj-lt"/>
              </a:rPr>
              <a:t> </a:t>
            </a:r>
            <a:r>
              <a:rPr lang="es-ES" sz="800" dirty="0" err="1">
                <a:solidFill>
                  <a:srgbClr val="003082"/>
                </a:solidFill>
                <a:latin typeface="+mj-lt"/>
              </a:rPr>
              <a:t>Acura</a:t>
            </a:r>
            <a:r>
              <a:rPr lang="es-ES" sz="800" dirty="0">
                <a:solidFill>
                  <a:srgbClr val="003082"/>
                </a:solidFill>
                <a:latin typeface="+mj-lt"/>
              </a:rPr>
              <a:t> manual 835 (0.5-5 </a:t>
            </a:r>
            <a:r>
              <a:rPr lang="es-ES" sz="800" dirty="0" err="1">
                <a:solidFill>
                  <a:srgbClr val="003082"/>
                </a:solidFill>
                <a:latin typeface="+mj-lt"/>
              </a:rPr>
              <a:t>mL</a:t>
            </a:r>
            <a:r>
              <a:rPr lang="es-ES" sz="800" dirty="0">
                <a:solidFill>
                  <a:srgbClr val="003082"/>
                </a:solidFill>
                <a:latin typeface="+mj-lt"/>
              </a:rPr>
              <a:t>); </a:t>
            </a:r>
            <a:r>
              <a:rPr lang="es-ES" sz="800" dirty="0" err="1">
                <a:solidFill>
                  <a:srgbClr val="003082"/>
                </a:solidFill>
                <a:latin typeface="+mj-lt"/>
              </a:rPr>
              <a:t>Vortex</a:t>
            </a:r>
            <a:r>
              <a:rPr lang="es-ES" sz="800" dirty="0">
                <a:solidFill>
                  <a:srgbClr val="003082"/>
                </a:solidFill>
                <a:latin typeface="+mj-lt"/>
              </a:rPr>
              <a:t> LLG-</a:t>
            </a:r>
            <a:r>
              <a:rPr lang="es-ES" sz="800" dirty="0" err="1">
                <a:solidFill>
                  <a:srgbClr val="003082"/>
                </a:solidFill>
                <a:latin typeface="+mj-lt"/>
              </a:rPr>
              <a:t>uniTEXER</a:t>
            </a:r>
            <a:r>
              <a:rPr lang="es-ES" sz="800" dirty="0">
                <a:solidFill>
                  <a:srgbClr val="003082"/>
                </a:solidFill>
                <a:latin typeface="+mj-lt"/>
              </a:rPr>
              <a:t> 1; </a:t>
            </a:r>
            <a:r>
              <a:rPr lang="es-ES" sz="800" dirty="0" err="1">
                <a:solidFill>
                  <a:srgbClr val="003082"/>
                </a:solidFill>
                <a:latin typeface="+mj-lt"/>
              </a:rPr>
              <a:t>Minicentrífuga</a:t>
            </a:r>
            <a:r>
              <a:rPr lang="es-ES" sz="800" dirty="0">
                <a:solidFill>
                  <a:srgbClr val="003082"/>
                </a:solidFill>
                <a:latin typeface="+mj-lt"/>
              </a:rPr>
              <a:t> LLG-uniCFUGE2 con rotor universal (6x1.5-2 ml, 6x0.5 ml, 2 placas PCR 8x0.2 ml); Balanza EMB100-3; Balanza EMB500-1; </a:t>
            </a:r>
            <a:r>
              <a:rPr lang="es-ES" sz="800" dirty="0" err="1">
                <a:solidFill>
                  <a:srgbClr val="003082"/>
                </a:solidFill>
                <a:latin typeface="+mj-lt"/>
              </a:rPr>
              <a:t>Termociclador</a:t>
            </a:r>
            <a:r>
              <a:rPr lang="es-ES" sz="800" dirty="0">
                <a:solidFill>
                  <a:srgbClr val="003082"/>
                </a:solidFill>
                <a:latin typeface="+mj-lt"/>
              </a:rPr>
              <a:t> PCR TECHNE PRIMEG Gradiente 48 pocillos 0.2 ml; Centrífuga de alta velocidad Bunsen </a:t>
            </a:r>
            <a:r>
              <a:rPr lang="es-ES" sz="800" dirty="0" err="1">
                <a:solidFill>
                  <a:srgbClr val="003082"/>
                </a:solidFill>
                <a:latin typeface="+mj-lt"/>
              </a:rPr>
              <a:t>Hemo</a:t>
            </a:r>
            <a:r>
              <a:rPr lang="es-ES" sz="800" dirty="0">
                <a:solidFill>
                  <a:srgbClr val="003082"/>
                </a:solidFill>
                <a:latin typeface="+mj-lt"/>
              </a:rPr>
              <a:t> + 3 rotores; Agitador rotatorio (tipo noria) Stuart SB3 + 3 rotores; Incubadora Pol-</a:t>
            </a:r>
            <a:r>
              <a:rPr lang="es-ES" sz="800" dirty="0" err="1">
                <a:solidFill>
                  <a:srgbClr val="003082"/>
                </a:solidFill>
                <a:latin typeface="+mj-lt"/>
              </a:rPr>
              <a:t>Eko</a:t>
            </a:r>
            <a:r>
              <a:rPr lang="es-ES" sz="800" dirty="0">
                <a:solidFill>
                  <a:srgbClr val="003082"/>
                </a:solidFill>
                <a:latin typeface="+mj-lt"/>
              </a:rPr>
              <a:t> CLN STD 53 (56 L); Cabinas PCR para DNA/RNA con UV y entrada para cables UVC/T-AR </a:t>
            </a:r>
            <a:r>
              <a:rPr lang="es-ES" sz="800" dirty="0" err="1">
                <a:solidFill>
                  <a:srgbClr val="003082"/>
                </a:solidFill>
                <a:latin typeface="+mj-lt"/>
              </a:rPr>
              <a:t>Biosan</a:t>
            </a:r>
            <a:r>
              <a:rPr lang="es-ES" sz="800" dirty="0">
                <a:solidFill>
                  <a:srgbClr val="003082"/>
                </a:solidFill>
                <a:latin typeface="+mj-lt"/>
              </a:rPr>
              <a:t>/</a:t>
            </a:r>
            <a:r>
              <a:rPr lang="es-ES" sz="800" dirty="0" err="1">
                <a:solidFill>
                  <a:srgbClr val="003082"/>
                </a:solidFill>
                <a:latin typeface="+mj-lt"/>
              </a:rPr>
              <a:t>Bonsai</a:t>
            </a:r>
            <a:r>
              <a:rPr lang="es-ES" sz="800" dirty="0">
                <a:solidFill>
                  <a:srgbClr val="003082"/>
                </a:solidFill>
                <a:latin typeface="+mj-lt"/>
              </a:rPr>
              <a:t> </a:t>
            </a:r>
            <a:r>
              <a:rPr lang="es-ES" sz="800" dirty="0" err="1">
                <a:solidFill>
                  <a:srgbClr val="003082"/>
                </a:solidFill>
                <a:latin typeface="+mj-lt"/>
              </a:rPr>
              <a:t>Lab</a:t>
            </a:r>
            <a:r>
              <a:rPr lang="es-ES" sz="800" dirty="0">
                <a:solidFill>
                  <a:srgbClr val="003082"/>
                </a:solidFill>
                <a:latin typeface="+mj-lt"/>
              </a:rPr>
              <a:t>; Equipo producción agua </a:t>
            </a:r>
            <a:r>
              <a:rPr lang="es-ES" sz="800" dirty="0" err="1">
                <a:solidFill>
                  <a:srgbClr val="003082"/>
                </a:solidFill>
                <a:latin typeface="+mj-lt"/>
              </a:rPr>
              <a:t>Sartorius</a:t>
            </a:r>
            <a:r>
              <a:rPr lang="es-ES" sz="800" dirty="0">
                <a:solidFill>
                  <a:srgbClr val="003082"/>
                </a:solidFill>
                <a:latin typeface="+mj-lt"/>
              </a:rPr>
              <a:t> </a:t>
            </a:r>
            <a:r>
              <a:rPr lang="es-ES" sz="800" dirty="0" err="1">
                <a:solidFill>
                  <a:srgbClr val="003082"/>
                </a:solidFill>
                <a:latin typeface="+mj-lt"/>
              </a:rPr>
              <a:t>Arium</a:t>
            </a:r>
            <a:r>
              <a:rPr lang="es-ES" sz="800" dirty="0">
                <a:solidFill>
                  <a:srgbClr val="003082"/>
                </a:solidFill>
                <a:latin typeface="+mj-lt"/>
              </a:rPr>
              <a:t> Mini Plus con UV; </a:t>
            </a:r>
            <a:r>
              <a:rPr lang="es-ES" sz="800" dirty="0" err="1">
                <a:solidFill>
                  <a:srgbClr val="003082"/>
                </a:solidFill>
                <a:latin typeface="+mj-lt"/>
              </a:rPr>
              <a:t>Descalcificador</a:t>
            </a:r>
            <a:r>
              <a:rPr lang="es-ES" sz="800" dirty="0">
                <a:solidFill>
                  <a:srgbClr val="003082"/>
                </a:solidFill>
                <a:latin typeface="+mj-lt"/>
              </a:rPr>
              <a:t> electrónico 25L; </a:t>
            </a:r>
            <a:r>
              <a:rPr lang="es-ES" sz="800" dirty="0" err="1">
                <a:solidFill>
                  <a:srgbClr val="003082"/>
                </a:solidFill>
                <a:latin typeface="+mj-lt"/>
              </a:rPr>
              <a:t>Heatblock</a:t>
            </a:r>
            <a:r>
              <a:rPr lang="es-ES" sz="800" dirty="0">
                <a:solidFill>
                  <a:srgbClr val="003082"/>
                </a:solidFill>
                <a:latin typeface="+mj-lt"/>
              </a:rPr>
              <a:t> Bloque seco </a:t>
            </a:r>
            <a:r>
              <a:rPr lang="es-ES" sz="800" dirty="0" err="1">
                <a:solidFill>
                  <a:srgbClr val="003082"/>
                </a:solidFill>
                <a:latin typeface="+mj-lt"/>
              </a:rPr>
              <a:t>Grant</a:t>
            </a:r>
            <a:r>
              <a:rPr lang="es-ES" sz="800" dirty="0">
                <a:solidFill>
                  <a:srgbClr val="003082"/>
                </a:solidFill>
                <a:latin typeface="+mj-lt"/>
              </a:rPr>
              <a:t> QBH2 (5-200ºC) para 2 bloques + 2 bloques; Frigorífico combi laboratorio </a:t>
            </a:r>
            <a:r>
              <a:rPr lang="es-ES" sz="800" dirty="0" err="1">
                <a:solidFill>
                  <a:srgbClr val="003082"/>
                </a:solidFill>
                <a:latin typeface="+mj-lt"/>
              </a:rPr>
              <a:t>Liebherr</a:t>
            </a:r>
            <a:r>
              <a:rPr lang="es-ES" sz="800" dirty="0">
                <a:solidFill>
                  <a:srgbClr val="003082"/>
                </a:solidFill>
                <a:latin typeface="+mj-lt"/>
              </a:rPr>
              <a:t> LCexv4010 (</a:t>
            </a:r>
            <a:r>
              <a:rPr lang="es-ES" sz="800" dirty="0" err="1">
                <a:solidFill>
                  <a:srgbClr val="003082"/>
                </a:solidFill>
                <a:latin typeface="+mj-lt"/>
              </a:rPr>
              <a:t>Mediline</a:t>
            </a:r>
            <a:r>
              <a:rPr lang="es-ES" sz="800" dirty="0">
                <a:solidFill>
                  <a:srgbClr val="003082"/>
                </a:solidFill>
                <a:latin typeface="+mj-lt"/>
              </a:rPr>
              <a:t> </a:t>
            </a:r>
            <a:r>
              <a:rPr lang="es-ES" sz="800" dirty="0" err="1">
                <a:solidFill>
                  <a:srgbClr val="003082"/>
                </a:solidFill>
                <a:latin typeface="+mj-lt"/>
              </a:rPr>
              <a:t>Atex</a:t>
            </a:r>
            <a:r>
              <a:rPr lang="es-ES" sz="800" dirty="0">
                <a:solidFill>
                  <a:srgbClr val="003082"/>
                </a:solidFill>
                <a:latin typeface="+mj-lt"/>
              </a:rPr>
              <a:t> 95); Frigorífico combi convencional </a:t>
            </a:r>
            <a:r>
              <a:rPr lang="es-ES" sz="800" dirty="0" err="1">
                <a:solidFill>
                  <a:srgbClr val="003082"/>
                </a:solidFill>
                <a:latin typeface="+mj-lt"/>
              </a:rPr>
              <a:t>Candy</a:t>
            </a:r>
            <a:r>
              <a:rPr lang="es-ES" sz="800" dirty="0">
                <a:solidFill>
                  <a:srgbClr val="003082"/>
                </a:solidFill>
                <a:latin typeface="+mj-lt"/>
              </a:rPr>
              <a:t> CSV6182W; </a:t>
            </a:r>
            <a:r>
              <a:rPr lang="es-ES" sz="800" dirty="0" err="1">
                <a:solidFill>
                  <a:srgbClr val="003082"/>
                </a:solidFill>
                <a:latin typeface="+mj-lt"/>
              </a:rPr>
              <a:t>Dremel</a:t>
            </a:r>
            <a:r>
              <a:rPr lang="es-ES" sz="800" dirty="0">
                <a:solidFill>
                  <a:srgbClr val="003082"/>
                </a:solidFill>
                <a:latin typeface="+mj-lt"/>
              </a:rPr>
              <a:t> 8220; </a:t>
            </a:r>
            <a:r>
              <a:rPr lang="es-ES" sz="800" dirty="0" err="1">
                <a:solidFill>
                  <a:srgbClr val="003082"/>
                </a:solidFill>
                <a:latin typeface="+mj-lt"/>
              </a:rPr>
              <a:t>Dremel</a:t>
            </a:r>
            <a:r>
              <a:rPr lang="es-ES" sz="800" dirty="0">
                <a:solidFill>
                  <a:srgbClr val="003082"/>
                </a:solidFill>
                <a:latin typeface="+mj-lt"/>
              </a:rPr>
              <a:t> 4000; Esterilizadores UV; Agitador Térmico LLG uniTHERMIX1 + 2 bloques; Mini Centrífuga </a:t>
            </a:r>
            <a:r>
              <a:rPr lang="es-ES" sz="800" dirty="0" err="1">
                <a:solidFill>
                  <a:srgbClr val="003082"/>
                </a:solidFill>
                <a:latin typeface="+mj-lt"/>
              </a:rPr>
              <a:t>Sprout</a:t>
            </a:r>
            <a:r>
              <a:rPr lang="es-ES" sz="800" dirty="0">
                <a:solidFill>
                  <a:srgbClr val="003082"/>
                </a:solidFill>
                <a:latin typeface="+mj-lt"/>
              </a:rPr>
              <a:t> </a:t>
            </a:r>
            <a:r>
              <a:rPr lang="es-ES" sz="800" dirty="0" err="1">
                <a:solidFill>
                  <a:srgbClr val="003082"/>
                </a:solidFill>
                <a:latin typeface="+mj-lt"/>
              </a:rPr>
              <a:t>grün</a:t>
            </a:r>
            <a:r>
              <a:rPr lang="es-ES" sz="800" dirty="0">
                <a:solidFill>
                  <a:srgbClr val="003082"/>
                </a:solidFill>
                <a:latin typeface="+mj-lt"/>
              </a:rPr>
              <a:t>;  Ordenador Portátil Lenovo V430</a:t>
            </a:r>
          </a:p>
        </p:txBody>
      </p:sp>
      <p:sp>
        <p:nvSpPr>
          <p:cNvPr id="26" name="25 Rectángulo"/>
          <p:cNvSpPr/>
          <p:nvPr/>
        </p:nvSpPr>
        <p:spPr>
          <a:xfrm>
            <a:off x="91851" y="5590401"/>
            <a:ext cx="41467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50" dirty="0">
                <a:solidFill>
                  <a:srgbClr val="FFC000"/>
                </a:solidFill>
                <a:latin typeface="+mj-lt"/>
              </a:rPr>
              <a:t>Posibilidad de reserva para la formación, educación e investigación en Ciencias Ambientales.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890BAE7-8115-2C43-B867-5F43CB6216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276"/>
          <a:stretch/>
        </p:blipFill>
        <p:spPr>
          <a:xfrm>
            <a:off x="3076573" y="4057043"/>
            <a:ext cx="1276354" cy="14928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814B8DA-18D7-594A-A279-3167AECAB4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086" b="6271"/>
          <a:stretch/>
        </p:blipFill>
        <p:spPr>
          <a:xfrm>
            <a:off x="3076573" y="2190348"/>
            <a:ext cx="1258497" cy="15043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3BA4098-0846-674A-9D5D-BBC2C70E87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5246" y="3389078"/>
            <a:ext cx="2095053" cy="10899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D74C022-FDB5-6048-8D35-297ECCD57F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3278" y="3389078"/>
            <a:ext cx="1453246" cy="10899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9690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rgbClr val="003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6237312"/>
            <a:ext cx="2088232" cy="54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277452"/>
            <a:ext cx="1872208" cy="535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0" name="29 Conector recto"/>
          <p:cNvCxnSpPr/>
          <p:nvPr/>
        </p:nvCxnSpPr>
        <p:spPr>
          <a:xfrm>
            <a:off x="0" y="1121840"/>
            <a:ext cx="9144000" cy="0"/>
          </a:xfrm>
          <a:prstGeom prst="line">
            <a:avLst/>
          </a:prstGeom>
          <a:ln>
            <a:solidFill>
              <a:srgbClr val="EDAB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/>
          <p:cNvSpPr/>
          <p:nvPr/>
        </p:nvSpPr>
        <p:spPr>
          <a:xfrm>
            <a:off x="0" y="155099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000090"/>
                </a:solidFill>
                <a:latin typeface="+mj-lt"/>
              </a:rPr>
              <a:t>¿Por qué un instituto de investigación de ciencias ambientales en la Universidad de Zaragoza? </a:t>
            </a:r>
            <a:endParaRPr lang="es-ES" sz="2800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21394" y="1711208"/>
            <a:ext cx="534890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>
                <a:solidFill>
                  <a:srgbClr val="000090"/>
                </a:solidFill>
                <a:latin typeface="+mj-lt"/>
              </a:rPr>
              <a:t>Para incentivar y potenciar:</a:t>
            </a:r>
          </a:p>
          <a:p>
            <a:pPr algn="just"/>
            <a:endParaRPr lang="es-ES" sz="2400" dirty="0">
              <a:solidFill>
                <a:srgbClr val="000090"/>
              </a:solidFill>
              <a:latin typeface="+mj-lt"/>
            </a:endParaRPr>
          </a:p>
          <a:p>
            <a:pPr algn="just"/>
            <a:r>
              <a:rPr lang="es-ES" sz="2400" dirty="0">
                <a:solidFill>
                  <a:srgbClr val="000090"/>
                </a:solidFill>
                <a:latin typeface="+mj-lt"/>
              </a:rPr>
              <a:t>la </a:t>
            </a:r>
            <a:r>
              <a:rPr lang="es-ES" sz="2400" b="1" dirty="0">
                <a:solidFill>
                  <a:srgbClr val="000090"/>
                </a:solidFill>
                <a:latin typeface="+mj-lt"/>
              </a:rPr>
              <a:t>investigación</a:t>
            </a:r>
            <a:r>
              <a:rPr lang="es-ES" sz="2400" dirty="0">
                <a:solidFill>
                  <a:srgbClr val="000090"/>
                </a:solidFill>
                <a:latin typeface="+mj-lt"/>
              </a:rPr>
              <a:t>, la generación de nuevo </a:t>
            </a:r>
            <a:r>
              <a:rPr lang="es-ES" sz="2400" b="1" dirty="0">
                <a:solidFill>
                  <a:srgbClr val="000090"/>
                </a:solidFill>
                <a:latin typeface="+mj-lt"/>
              </a:rPr>
              <a:t>conocimiento científico</a:t>
            </a:r>
            <a:r>
              <a:rPr lang="es-ES" sz="2400" dirty="0">
                <a:solidFill>
                  <a:srgbClr val="000090"/>
                </a:solidFill>
                <a:latin typeface="+mj-lt"/>
              </a:rPr>
              <a:t>, el   desarrollo y aplicación de las técnicas de estudio, para la </a:t>
            </a:r>
            <a:r>
              <a:rPr lang="es-ES" sz="2400" b="1" dirty="0">
                <a:solidFill>
                  <a:srgbClr val="000090"/>
                </a:solidFill>
                <a:latin typeface="+mj-lt"/>
              </a:rPr>
              <a:t>protección y sostenibilidad del Medio Ambiente Humano y Natural </a:t>
            </a:r>
            <a:r>
              <a:rPr lang="es-ES" sz="2400" dirty="0">
                <a:solidFill>
                  <a:srgbClr val="000090"/>
                </a:solidFill>
                <a:latin typeface="+mj-lt"/>
              </a:rPr>
              <a:t>, creando un </a:t>
            </a:r>
            <a:r>
              <a:rPr lang="ja-JP" altLang="es-ES" sz="2400">
                <a:solidFill>
                  <a:srgbClr val="000090"/>
                </a:solidFill>
                <a:latin typeface="+mj-lt"/>
              </a:rPr>
              <a:t>“</a:t>
            </a:r>
            <a:r>
              <a:rPr lang="es-ES" sz="2400" dirty="0">
                <a:solidFill>
                  <a:srgbClr val="000090"/>
                </a:solidFill>
                <a:latin typeface="+mj-lt"/>
              </a:rPr>
              <a:t>marco o entorno vital</a:t>
            </a:r>
            <a:r>
              <a:rPr lang="ja-JP" altLang="es-ES" sz="2400" dirty="0">
                <a:solidFill>
                  <a:srgbClr val="000090"/>
                </a:solidFill>
                <a:latin typeface="+mj-lt"/>
              </a:rPr>
              <a:t>”</a:t>
            </a:r>
            <a:r>
              <a:rPr lang="es-ES" sz="2400" dirty="0">
                <a:solidFill>
                  <a:srgbClr val="000090"/>
                </a:solidFill>
                <a:latin typeface="+mj-lt"/>
              </a:rPr>
              <a:t> de  trabajo coordinado. 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6D34846-8321-8040-ACC4-2FEDB2B187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292" t="19806" r="37083" b="22049"/>
          <a:stretch/>
        </p:blipFill>
        <p:spPr>
          <a:xfrm>
            <a:off x="6044120" y="1120568"/>
            <a:ext cx="3157952" cy="504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78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rgbClr val="003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6237312"/>
            <a:ext cx="2088232" cy="54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277452"/>
            <a:ext cx="1872208" cy="535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0" name="29 Conector recto"/>
          <p:cNvCxnSpPr/>
          <p:nvPr/>
        </p:nvCxnSpPr>
        <p:spPr>
          <a:xfrm>
            <a:off x="0" y="1121840"/>
            <a:ext cx="9144000" cy="0"/>
          </a:xfrm>
          <a:prstGeom prst="line">
            <a:avLst/>
          </a:prstGeom>
          <a:ln>
            <a:solidFill>
              <a:srgbClr val="EDAB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/>
          <p:cNvSpPr/>
          <p:nvPr/>
        </p:nvSpPr>
        <p:spPr>
          <a:xfrm>
            <a:off x="0" y="155099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000090"/>
                </a:solidFill>
                <a:latin typeface="+mj-lt"/>
              </a:rPr>
              <a:t>Valores</a:t>
            </a:r>
            <a:endParaRPr lang="es-ES" sz="2800" dirty="0">
              <a:solidFill>
                <a:srgbClr val="000090"/>
              </a:solidFill>
              <a:latin typeface="+mj-lt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6D34846-8321-8040-ACC4-2FEDB2B187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292" t="19806" r="37083" b="22049"/>
          <a:stretch/>
        </p:blipFill>
        <p:spPr>
          <a:xfrm>
            <a:off x="6043084" y="1129276"/>
            <a:ext cx="3152501" cy="5036028"/>
          </a:xfrm>
          <a:prstGeom prst="rect">
            <a:avLst/>
          </a:prstGeom>
        </p:spPr>
      </p:pic>
      <p:sp>
        <p:nvSpPr>
          <p:cNvPr id="11" name="Google Shape;121;p2">
            <a:extLst>
              <a:ext uri="{FF2B5EF4-FFF2-40B4-BE49-F238E27FC236}">
                <a16:creationId xmlns:a16="http://schemas.microsoft.com/office/drawing/2014/main" id="{65AE91E6-1CD9-B94B-9ABF-3FF31E6FA0F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79581" y="1792224"/>
            <a:ext cx="5031437" cy="4018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1" indent="-15240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29729"/>
              <a:buChar char="•"/>
            </a:pPr>
            <a:r>
              <a:rPr lang="es-ES" sz="1800" b="1" dirty="0">
                <a:latin typeface="+mj-lt"/>
                <a:ea typeface="Helvetica Neue"/>
                <a:cs typeface="Helvetica Neue"/>
                <a:sym typeface="Helvetica Neue"/>
              </a:rPr>
              <a:t>CALIDAD</a:t>
            </a:r>
            <a:endParaRPr sz="1800" dirty="0">
              <a:latin typeface="+mj-lt"/>
            </a:endParaRPr>
          </a:p>
          <a:p>
            <a:pPr marL="457200" lvl="1" indent="-15240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29729"/>
              <a:buChar char="•"/>
            </a:pPr>
            <a:r>
              <a:rPr lang="es-ES" sz="1800" b="1" dirty="0">
                <a:latin typeface="+mj-lt"/>
                <a:ea typeface="Helvetica Neue"/>
                <a:cs typeface="Helvetica Neue"/>
                <a:sym typeface="Helvetica Neue"/>
              </a:rPr>
              <a:t>EXCELENCIA CIENTÍFICA</a:t>
            </a:r>
            <a:endParaRPr sz="1800" dirty="0">
              <a:latin typeface="+mj-lt"/>
            </a:endParaRPr>
          </a:p>
          <a:p>
            <a:pPr marL="457200" lvl="1" indent="-15240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29729"/>
              <a:buChar char="•"/>
            </a:pPr>
            <a:r>
              <a:rPr lang="es-ES" sz="1800" b="1" dirty="0">
                <a:latin typeface="+mj-lt"/>
                <a:ea typeface="Helvetica Neue"/>
                <a:cs typeface="Helvetica Neue"/>
                <a:sym typeface="Helvetica Neue"/>
              </a:rPr>
              <a:t>RIGOR</a:t>
            </a:r>
            <a:endParaRPr sz="1800" dirty="0">
              <a:latin typeface="+mj-lt"/>
            </a:endParaRPr>
          </a:p>
          <a:p>
            <a:pPr marL="457200" lvl="1" indent="-15240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29729"/>
              <a:buChar char="•"/>
            </a:pPr>
            <a:r>
              <a:rPr lang="es-ES" sz="1800" b="1" dirty="0">
                <a:latin typeface="+mj-lt"/>
                <a:ea typeface="Helvetica Neue"/>
                <a:cs typeface="Helvetica Neue"/>
                <a:sym typeface="Helvetica Neue"/>
              </a:rPr>
              <a:t>COMPROMISO</a:t>
            </a:r>
            <a:endParaRPr sz="1800" dirty="0">
              <a:latin typeface="+mj-lt"/>
            </a:endParaRPr>
          </a:p>
          <a:p>
            <a:pPr marL="457200" lvl="1" indent="-15240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29729"/>
              <a:buChar char="•"/>
            </a:pPr>
            <a:r>
              <a:rPr lang="es-ES" sz="1800" b="1" dirty="0">
                <a:latin typeface="+mj-lt"/>
                <a:ea typeface="Helvetica Neue"/>
                <a:cs typeface="Helvetica Neue"/>
                <a:sym typeface="Helvetica Neue"/>
              </a:rPr>
              <a:t>TRABAJO EN EQUIPO</a:t>
            </a:r>
            <a:endParaRPr sz="1800" dirty="0">
              <a:latin typeface="+mj-lt"/>
            </a:endParaRPr>
          </a:p>
          <a:p>
            <a:pPr marL="457200" lvl="1" indent="-15240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29729"/>
              <a:buChar char="•"/>
            </a:pPr>
            <a:r>
              <a:rPr lang="es-ES" sz="1800" b="1" dirty="0">
                <a:latin typeface="+mj-lt"/>
                <a:ea typeface="Helvetica Neue"/>
                <a:cs typeface="Helvetica Neue"/>
                <a:sym typeface="Helvetica Neue"/>
              </a:rPr>
              <a:t>MULTIDISCIPLINARIEDAD</a:t>
            </a:r>
            <a:endParaRPr sz="1800" dirty="0">
              <a:latin typeface="+mj-lt"/>
            </a:endParaRPr>
          </a:p>
          <a:p>
            <a:pPr marL="457200" lvl="1" indent="-15240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29729"/>
              <a:buChar char="•"/>
            </a:pPr>
            <a:r>
              <a:rPr lang="es-ES" sz="1800" b="1" dirty="0">
                <a:latin typeface="+mj-lt"/>
                <a:ea typeface="Helvetica Neue"/>
                <a:cs typeface="Helvetica Neue"/>
                <a:sym typeface="Helvetica Neue"/>
              </a:rPr>
              <a:t>INNOVACIÓN</a:t>
            </a:r>
            <a:endParaRPr sz="1800" dirty="0">
              <a:latin typeface="+mj-lt"/>
            </a:endParaRPr>
          </a:p>
          <a:p>
            <a:pPr marL="457200" lvl="1" indent="-15240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29729"/>
              <a:buChar char="•"/>
            </a:pPr>
            <a:r>
              <a:rPr lang="es-ES" sz="1800" b="1" dirty="0">
                <a:latin typeface="+mj-lt"/>
                <a:ea typeface="Helvetica Neue"/>
                <a:cs typeface="Helvetica Neue"/>
                <a:sym typeface="Helvetica Neue"/>
              </a:rPr>
              <a:t>RESPONSABILIDAD</a:t>
            </a:r>
            <a:endParaRPr sz="1800" dirty="0">
              <a:latin typeface="+mj-lt"/>
            </a:endParaRPr>
          </a:p>
          <a:p>
            <a:pPr marL="457200" lvl="1" indent="-15240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29729"/>
              <a:buChar char="•"/>
            </a:pPr>
            <a:r>
              <a:rPr lang="es-ES" sz="1800" b="1" dirty="0">
                <a:latin typeface="+mj-lt"/>
                <a:ea typeface="Helvetica Neue"/>
                <a:cs typeface="Helvetica Neue"/>
                <a:sym typeface="Helvetica Neue"/>
              </a:rPr>
              <a:t>SENSIBILIDAD SOCIAL</a:t>
            </a:r>
            <a:endParaRPr sz="1800" dirty="0">
              <a:latin typeface="+mj-lt"/>
            </a:endParaRPr>
          </a:p>
          <a:p>
            <a:pPr marL="0" lvl="0" indent="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8108"/>
              <a:buNone/>
            </a:pPr>
            <a:endParaRPr sz="1800" b="1" dirty="0">
              <a:latin typeface="+mj-lt"/>
              <a:ea typeface="Helvetica Neue"/>
              <a:cs typeface="Helvetica Neue"/>
              <a:sym typeface="Helvetica Neue"/>
            </a:endParaRPr>
          </a:p>
          <a:p>
            <a:pPr marL="0" lvl="0" indent="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8108"/>
              <a:buNone/>
            </a:pPr>
            <a:r>
              <a:rPr lang="es-ES" sz="1800" b="1" dirty="0">
                <a:latin typeface="+mj-lt"/>
                <a:ea typeface="Helvetica Neue"/>
                <a:cs typeface="Helvetica Neue"/>
                <a:sym typeface="Helvetica Neue"/>
              </a:rPr>
              <a:t>	</a:t>
            </a:r>
            <a:endParaRPr sz="1800" b="1" dirty="0">
              <a:latin typeface="+mj-lt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04398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val 7">
            <a:extLst>
              <a:ext uri="{FF2B5EF4-FFF2-40B4-BE49-F238E27FC236}">
                <a16:creationId xmlns:a16="http://schemas.microsoft.com/office/drawing/2014/main" id="{65EE000E-8082-4145-AC95-704438DC2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0155" y="4375115"/>
            <a:ext cx="1516659" cy="1490539"/>
          </a:xfrm>
          <a:prstGeom prst="ellipse">
            <a:avLst/>
          </a:prstGeom>
          <a:solidFill>
            <a:srgbClr val="003082">
              <a:alpha val="37000"/>
            </a:srgbClr>
          </a:solidFill>
          <a:ln w="9525" algn="in">
            <a:noFill/>
            <a:round/>
            <a:headEnd/>
            <a:tailEnd/>
          </a:ln>
          <a:effectLst/>
        </p:spPr>
        <p:txBody>
          <a:bodyPr lIns="36576" tIns="36576" rIns="36576" bIns="36576"/>
          <a:lstStyle/>
          <a:p>
            <a:pPr algn="ctr">
              <a:defRPr/>
            </a:pPr>
            <a:endParaRPr lang="es-ES" sz="1400" b="1" dirty="0">
              <a:solidFill>
                <a:schemeClr val="tx2">
                  <a:lumMod val="75000"/>
                </a:schemeClr>
              </a:solidFill>
              <a:latin typeface="AvantGarde Bk BT" pitchFamily="34" charset="0"/>
            </a:endParaRPr>
          </a:p>
        </p:txBody>
      </p:sp>
      <p:sp>
        <p:nvSpPr>
          <p:cNvPr id="40" name="Oval 7">
            <a:extLst>
              <a:ext uri="{FF2B5EF4-FFF2-40B4-BE49-F238E27FC236}">
                <a16:creationId xmlns:a16="http://schemas.microsoft.com/office/drawing/2014/main" id="{8B2DE50B-2220-114B-9381-EE33A3798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4838" y="3719895"/>
            <a:ext cx="1516659" cy="1490539"/>
          </a:xfrm>
          <a:prstGeom prst="ellipse">
            <a:avLst/>
          </a:prstGeom>
          <a:solidFill>
            <a:srgbClr val="92D050">
              <a:alpha val="37000"/>
            </a:srgbClr>
          </a:solidFill>
          <a:ln w="9525" algn="in">
            <a:noFill/>
            <a:round/>
            <a:headEnd/>
            <a:tailEnd/>
          </a:ln>
          <a:effectLst/>
        </p:spPr>
        <p:txBody>
          <a:bodyPr lIns="36576" tIns="36576" rIns="36576" bIns="36576"/>
          <a:lstStyle/>
          <a:p>
            <a:pPr algn="ctr">
              <a:defRPr/>
            </a:pPr>
            <a:endParaRPr lang="es-ES" sz="1400" b="1" dirty="0">
              <a:solidFill>
                <a:schemeClr val="tx2">
                  <a:lumMod val="75000"/>
                </a:schemeClr>
              </a:solidFill>
              <a:latin typeface="AvantGarde Bk BT" pitchFamily="34" charset="0"/>
            </a:endParaRPr>
          </a:p>
        </p:txBody>
      </p:sp>
      <p:sp>
        <p:nvSpPr>
          <p:cNvPr id="37" name="Oval 7">
            <a:extLst>
              <a:ext uri="{FF2B5EF4-FFF2-40B4-BE49-F238E27FC236}">
                <a16:creationId xmlns:a16="http://schemas.microsoft.com/office/drawing/2014/main" id="{EF217736-0538-8C4F-8BC0-EAC192021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712" y="4505379"/>
            <a:ext cx="1516659" cy="1490539"/>
          </a:xfrm>
          <a:prstGeom prst="ellipse">
            <a:avLst/>
          </a:prstGeom>
          <a:solidFill>
            <a:srgbClr val="003082">
              <a:alpha val="37000"/>
            </a:srgbClr>
          </a:solidFill>
          <a:ln w="9525" algn="in">
            <a:noFill/>
            <a:round/>
            <a:headEnd/>
            <a:tailEnd/>
          </a:ln>
          <a:effectLst/>
        </p:spPr>
        <p:txBody>
          <a:bodyPr lIns="36576" tIns="36576" rIns="36576" bIns="36576"/>
          <a:lstStyle/>
          <a:p>
            <a:pPr algn="ctr">
              <a:defRPr/>
            </a:pPr>
            <a:endParaRPr lang="es-ES" sz="1400" b="1" dirty="0">
              <a:solidFill>
                <a:schemeClr val="tx2">
                  <a:lumMod val="75000"/>
                </a:schemeClr>
              </a:solidFill>
              <a:latin typeface="AvantGarde Bk BT" pitchFamily="34" charset="0"/>
            </a:endParaRPr>
          </a:p>
        </p:txBody>
      </p:sp>
      <p:sp>
        <p:nvSpPr>
          <p:cNvPr id="36" name="Oval 7">
            <a:extLst>
              <a:ext uri="{FF2B5EF4-FFF2-40B4-BE49-F238E27FC236}">
                <a16:creationId xmlns:a16="http://schemas.microsoft.com/office/drawing/2014/main" id="{9552B238-DFE3-7842-852F-22F798607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25" y="3719895"/>
            <a:ext cx="1516659" cy="1490539"/>
          </a:xfrm>
          <a:prstGeom prst="ellipse">
            <a:avLst/>
          </a:prstGeom>
          <a:solidFill>
            <a:srgbClr val="92D050">
              <a:alpha val="37000"/>
            </a:srgbClr>
          </a:solidFill>
          <a:ln w="9525" algn="in">
            <a:noFill/>
            <a:round/>
            <a:headEnd/>
            <a:tailEnd/>
          </a:ln>
          <a:effectLst/>
        </p:spPr>
        <p:txBody>
          <a:bodyPr lIns="36576" tIns="36576" rIns="36576" bIns="36576"/>
          <a:lstStyle/>
          <a:p>
            <a:pPr algn="ctr">
              <a:defRPr/>
            </a:pPr>
            <a:endParaRPr lang="es-ES" sz="1400" b="1" dirty="0">
              <a:solidFill>
                <a:schemeClr val="tx2">
                  <a:lumMod val="75000"/>
                </a:schemeClr>
              </a:solidFill>
              <a:latin typeface="AvantGarde Bk BT" pitchFamily="34" charset="0"/>
            </a:endParaRPr>
          </a:p>
        </p:txBody>
      </p:sp>
      <p:sp>
        <p:nvSpPr>
          <p:cNvPr id="38" name="Oval 7">
            <a:extLst>
              <a:ext uri="{FF2B5EF4-FFF2-40B4-BE49-F238E27FC236}">
                <a16:creationId xmlns:a16="http://schemas.microsoft.com/office/drawing/2014/main" id="{8BE7AB5E-7084-9641-9280-F788170D9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4495" y="3697432"/>
            <a:ext cx="1516659" cy="1490539"/>
          </a:xfrm>
          <a:prstGeom prst="ellipse">
            <a:avLst/>
          </a:prstGeom>
          <a:solidFill>
            <a:srgbClr val="FFC000">
              <a:alpha val="37000"/>
            </a:srgbClr>
          </a:solidFill>
          <a:ln w="9525" algn="in">
            <a:noFill/>
            <a:round/>
            <a:headEnd/>
            <a:tailEnd/>
          </a:ln>
          <a:effectLst/>
        </p:spPr>
        <p:txBody>
          <a:bodyPr lIns="36576" tIns="36576" rIns="36576" bIns="36576"/>
          <a:lstStyle/>
          <a:p>
            <a:pPr algn="ctr">
              <a:defRPr/>
            </a:pPr>
            <a:endParaRPr lang="es-ES" sz="1400" b="1" dirty="0">
              <a:solidFill>
                <a:schemeClr val="tx2">
                  <a:lumMod val="75000"/>
                </a:schemeClr>
              </a:solidFill>
              <a:latin typeface="AvantGarde Bk BT" pitchFamily="34" charset="0"/>
            </a:endParaRPr>
          </a:p>
        </p:txBody>
      </p:sp>
      <p:grpSp>
        <p:nvGrpSpPr>
          <p:cNvPr id="28" name="27 Grupo"/>
          <p:cNvGrpSpPr/>
          <p:nvPr/>
        </p:nvGrpSpPr>
        <p:grpSpPr>
          <a:xfrm>
            <a:off x="-5165" y="764704"/>
            <a:ext cx="9041661" cy="2707010"/>
            <a:chOff x="234132" y="1332359"/>
            <a:chExt cx="12709000" cy="3719512"/>
          </a:xfrm>
        </p:grpSpPr>
        <p:pic>
          <p:nvPicPr>
            <p:cNvPr id="29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3368" y="1332359"/>
              <a:ext cx="5521804" cy="3672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58468" y="1332359"/>
              <a:ext cx="3870325" cy="36957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3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746" y="1332359"/>
              <a:ext cx="2758495" cy="36946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4132" y="1332359"/>
              <a:ext cx="2443162" cy="37195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5" name="Picture 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603"/>
            <a:stretch/>
          </p:blipFill>
          <p:spPr bwMode="auto">
            <a:xfrm>
              <a:off x="9235132" y="1332359"/>
              <a:ext cx="3708000" cy="36487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4 Rectángulo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rgbClr val="003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6237312"/>
            <a:ext cx="2088232" cy="54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6277452"/>
            <a:ext cx="1872208" cy="535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7524774" y="4365104"/>
            <a:ext cx="1482725" cy="3444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pPr algn="ctr"/>
            <a:r>
              <a:rPr lang="es-ES" sz="1400" dirty="0">
                <a:latin typeface="+mj-lt"/>
              </a:rPr>
              <a:t>6 grupos de investigación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5657121" y="5262535"/>
            <a:ext cx="1482725" cy="34488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pPr algn="ctr"/>
            <a:r>
              <a:rPr lang="es-ES" sz="1400" dirty="0">
                <a:latin typeface="+mj-lt"/>
              </a:rPr>
              <a:t>5 grupos de investigación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3837032" y="4409253"/>
            <a:ext cx="1482725" cy="5635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pPr algn="ctr"/>
            <a:r>
              <a:rPr lang="es-ES" sz="1400" dirty="0">
                <a:latin typeface="+mj-lt"/>
              </a:rPr>
              <a:t>2 grupos de investigación</a:t>
            </a: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373968" y="4030370"/>
            <a:ext cx="1339279" cy="4320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algn="ctr">
              <a:defRPr/>
            </a:pPr>
            <a:r>
              <a:rPr lang="es-ES" sz="1600" b="1" dirty="0">
                <a:latin typeface="+mj-lt"/>
              </a:rPr>
              <a:t>BIOMEDICINA</a:t>
            </a:r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5657121" y="4542055"/>
            <a:ext cx="1473970" cy="36142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algn="ctr">
              <a:defRPr/>
            </a:pPr>
            <a:r>
              <a:rPr lang="es-ES" sz="1600" b="1" dirty="0">
                <a:latin typeface="+mj-lt"/>
              </a:rPr>
              <a:t>PATRIMONIO NATURAL Y ARQUEOLÓGICO</a:t>
            </a: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285725" y="4302880"/>
            <a:ext cx="1484313" cy="4794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pPr algn="ctr"/>
            <a:r>
              <a:rPr lang="es-ES" sz="1400" dirty="0">
                <a:latin typeface="+mj-lt"/>
              </a:rPr>
              <a:t>1 grupo de investigación</a:t>
            </a: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1794348" y="5373105"/>
            <a:ext cx="1863725" cy="41671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pPr algn="ctr"/>
            <a:r>
              <a:rPr lang="es-ES" sz="1400" dirty="0">
                <a:latin typeface="+mj-lt"/>
              </a:rPr>
              <a:t>2 grupos de investigación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1608953" y="4636633"/>
            <a:ext cx="2234517" cy="57380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algn="ctr">
              <a:defRPr/>
            </a:pPr>
            <a:r>
              <a:rPr lang="es-ES" sz="1600" b="1" dirty="0">
                <a:latin typeface="+mj-lt"/>
              </a:rPr>
              <a:t>CIENCIA Y </a:t>
            </a:r>
            <a:br>
              <a:rPr lang="es-ES" sz="1600" b="1" dirty="0">
                <a:latin typeface="+mj-lt"/>
              </a:rPr>
            </a:br>
            <a:r>
              <a:rPr lang="es-ES" sz="1600" b="1" dirty="0">
                <a:latin typeface="+mj-lt"/>
              </a:rPr>
              <a:t>TECNOLOGÍA</a:t>
            </a:r>
            <a:br>
              <a:rPr lang="es-ES" sz="1600" b="1" dirty="0">
                <a:latin typeface="+mj-lt"/>
              </a:rPr>
            </a:br>
            <a:r>
              <a:rPr lang="es-ES" sz="1600" b="1" dirty="0">
                <a:latin typeface="+mj-lt"/>
              </a:rPr>
              <a:t> QUÍMICA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1909820" y="178807"/>
            <a:ext cx="5166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003082"/>
                </a:solidFill>
                <a:latin typeface="+mj-lt"/>
              </a:rPr>
              <a:t>Áreas estratégicas de investigación</a:t>
            </a:r>
          </a:p>
        </p:txBody>
      </p:sp>
      <p:cxnSp>
        <p:nvCxnSpPr>
          <p:cNvPr id="30" name="29 Conector recto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>
            <a:solidFill>
              <a:srgbClr val="EDAB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Box 15">
            <a:extLst>
              <a:ext uri="{FF2B5EF4-FFF2-40B4-BE49-F238E27FC236}">
                <a16:creationId xmlns:a16="http://schemas.microsoft.com/office/drawing/2014/main" id="{4A723F49-7791-7345-9EF0-AC917107A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935" y="3868900"/>
            <a:ext cx="2234517" cy="57380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algn="ctr">
              <a:defRPr/>
            </a:pPr>
            <a:r>
              <a:rPr lang="es-ES" sz="1600" b="1" dirty="0">
                <a:latin typeface="+mj-lt"/>
              </a:rPr>
              <a:t>JURÍDICO-</a:t>
            </a:r>
          </a:p>
          <a:p>
            <a:pPr algn="ctr">
              <a:defRPr/>
            </a:pPr>
            <a:r>
              <a:rPr lang="es-ES" sz="1600" b="1" dirty="0">
                <a:latin typeface="+mj-lt"/>
              </a:rPr>
              <a:t>ECONÓMICA</a:t>
            </a:r>
          </a:p>
        </p:txBody>
      </p:sp>
      <p:sp>
        <p:nvSpPr>
          <p:cNvPr id="39" name="Text Box 15">
            <a:extLst>
              <a:ext uri="{FF2B5EF4-FFF2-40B4-BE49-F238E27FC236}">
                <a16:creationId xmlns:a16="http://schemas.microsoft.com/office/drawing/2014/main" id="{952280DA-B54A-2C43-9C71-502B90DA9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4177" y="4026076"/>
            <a:ext cx="2234517" cy="57380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algn="ctr">
              <a:defRPr/>
            </a:pPr>
            <a:r>
              <a:rPr lang="es-ES" sz="1600" b="1" dirty="0">
                <a:latin typeface="+mj-lt"/>
              </a:rPr>
              <a:t>TERRITORIO</a:t>
            </a:r>
          </a:p>
        </p:txBody>
      </p:sp>
    </p:spTree>
    <p:extLst>
      <p:ext uri="{BB962C8B-B14F-4D97-AF65-F5344CB8AC3E}">
        <p14:creationId xmlns:p14="http://schemas.microsoft.com/office/powerpoint/2010/main" val="13186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5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0" grpId="0" animBg="1"/>
      <p:bldP spid="37" grpId="0" animBg="1"/>
      <p:bldP spid="36" grpId="0" animBg="1"/>
      <p:bldP spid="38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31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rgbClr val="003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6237312"/>
            <a:ext cx="2088232" cy="54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6277452"/>
            <a:ext cx="1872208" cy="535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26 CuadroTexto"/>
          <p:cNvSpPr txBox="1"/>
          <p:nvPr/>
        </p:nvSpPr>
        <p:spPr>
          <a:xfrm>
            <a:off x="2831876" y="162277"/>
            <a:ext cx="3480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003082"/>
                </a:solidFill>
                <a:latin typeface="+mj-lt"/>
              </a:rPr>
              <a:t>Líneas de investigación</a:t>
            </a:r>
          </a:p>
        </p:txBody>
      </p:sp>
      <p:cxnSp>
        <p:nvCxnSpPr>
          <p:cNvPr id="30" name="29 Conector recto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>
            <a:solidFill>
              <a:srgbClr val="EDAB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30 CuadroTexto"/>
          <p:cNvSpPr txBox="1"/>
          <p:nvPr/>
        </p:nvSpPr>
        <p:spPr>
          <a:xfrm>
            <a:off x="364692" y="1129509"/>
            <a:ext cx="4464495" cy="240065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s-ES" b="1" dirty="0">
                <a:solidFill>
                  <a:srgbClr val="003082"/>
                </a:solidFill>
                <a:latin typeface="+mj-lt"/>
              </a:rPr>
              <a:t>BIOMEDICINA</a:t>
            </a:r>
          </a:p>
          <a:p>
            <a:pPr marL="285750" indent="-285750">
              <a:buSzPct val="50000"/>
              <a:buFont typeface="Wingdings" charset="2"/>
              <a:buChar char="Ø"/>
            </a:pPr>
            <a:r>
              <a:rPr lang="es-ES" sz="1600" dirty="0">
                <a:solidFill>
                  <a:srgbClr val="003082"/>
                </a:solidFill>
                <a:latin typeface="+mj-lt"/>
              </a:rPr>
              <a:t>Reproducción Animal</a:t>
            </a:r>
          </a:p>
          <a:p>
            <a:pPr marL="285750" indent="-285750">
              <a:buSzPct val="50000"/>
              <a:buFont typeface="Wingdings" charset="2"/>
              <a:buChar char="Ø"/>
            </a:pPr>
            <a:r>
              <a:rPr lang="es-ES" sz="1600" dirty="0">
                <a:solidFill>
                  <a:srgbClr val="003082"/>
                </a:solidFill>
                <a:latin typeface="+mj-lt"/>
              </a:rPr>
              <a:t>Epidemiología molecular de la resistencia antibiótica</a:t>
            </a:r>
          </a:p>
          <a:p>
            <a:pPr marL="285750" indent="-285750">
              <a:buSzPct val="50000"/>
              <a:buFont typeface="Wingdings" charset="2"/>
              <a:buChar char="Ø"/>
            </a:pPr>
            <a:r>
              <a:rPr lang="es-ES" sz="1600" dirty="0">
                <a:solidFill>
                  <a:srgbClr val="003082"/>
                </a:solidFill>
                <a:latin typeface="+mj-lt"/>
              </a:rPr>
              <a:t>Ecología de la resistencia bacteriana</a:t>
            </a:r>
          </a:p>
          <a:p>
            <a:pPr marL="285750" indent="-285750">
              <a:buSzPct val="50000"/>
              <a:buFont typeface="Wingdings" charset="2"/>
              <a:buChar char="Ø"/>
            </a:pPr>
            <a:r>
              <a:rPr lang="es-ES" sz="1600" dirty="0">
                <a:solidFill>
                  <a:srgbClr val="003082"/>
                </a:solidFill>
                <a:latin typeface="+mj-lt"/>
              </a:rPr>
              <a:t>Reproducción Animal</a:t>
            </a:r>
          </a:p>
          <a:p>
            <a:pPr marL="285750" indent="-285750">
              <a:buSzPct val="50000"/>
              <a:buFont typeface="Wingdings" charset="2"/>
              <a:buChar char="Ø"/>
            </a:pPr>
            <a:r>
              <a:rPr lang="es-ES" sz="1600" dirty="0">
                <a:solidFill>
                  <a:srgbClr val="003082"/>
                </a:solidFill>
                <a:latin typeface="+mj-lt"/>
              </a:rPr>
              <a:t>Nutrición Animal</a:t>
            </a:r>
          </a:p>
          <a:p>
            <a:endParaRPr lang="es-ES" dirty="0">
              <a:solidFill>
                <a:srgbClr val="003082"/>
              </a:solidFill>
              <a:latin typeface="+mj-lt"/>
            </a:endParaRPr>
          </a:p>
          <a:p>
            <a:endParaRPr lang="es-ES" dirty="0">
              <a:solidFill>
                <a:srgbClr val="003082"/>
              </a:solidFill>
              <a:latin typeface="+mj-lt"/>
            </a:endParaRPr>
          </a:p>
        </p:txBody>
      </p:sp>
      <p:pic>
        <p:nvPicPr>
          <p:cNvPr id="2" name="Picture 4" descr="http://iuca.unizar.es/sites/default/files/styles/thumbnail/public/Embri%C3%B3n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81450" y="-2286000"/>
            <a:ext cx="952500" cy="952500"/>
          </a:xfrm>
          <a:prstGeom prst="rect">
            <a:avLst/>
          </a:prstGeom>
          <a:noFill/>
        </p:spPr>
      </p:pic>
      <p:pic>
        <p:nvPicPr>
          <p:cNvPr id="1040" name="Picture 16" descr="http://iuca.unizar.es/sites/default/files/styles/thumbnail/public/ctq_1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81450" y="-1828800"/>
            <a:ext cx="952500" cy="952500"/>
          </a:xfrm>
          <a:prstGeom prst="rect">
            <a:avLst/>
          </a:prstGeom>
          <a:noFill/>
        </p:spPr>
      </p:pic>
      <p:pic>
        <p:nvPicPr>
          <p:cNvPr id="1045" name="Picture 21" descr="http://iuca.unizar.es/sites/default/files/styles/thumbnail/public/Arenysaurus.p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81450" y="-2286000"/>
            <a:ext cx="952500" cy="952500"/>
          </a:xfrm>
          <a:prstGeom prst="rect">
            <a:avLst/>
          </a:prstGeom>
          <a:noFill/>
        </p:spPr>
      </p:pic>
      <p:pic>
        <p:nvPicPr>
          <p:cNvPr id="1053" name="Picture 29" descr="http://iuca.unizar.es/sites/default/files/styles/thumbnail/public/glaciarespirenaicos.pn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81450" y="-1828800"/>
            <a:ext cx="952500" cy="952500"/>
          </a:xfrm>
          <a:prstGeom prst="rect">
            <a:avLst/>
          </a:prstGeom>
          <a:noFill/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566B76E-1609-0C4C-9BDC-78CF5B5932D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693" y="3259108"/>
            <a:ext cx="3416000" cy="2532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594452A8-5D9D-B943-833E-69C51CB38F82}"/>
              </a:ext>
            </a:extLst>
          </p:cNvPr>
          <p:cNvSpPr txBox="1"/>
          <p:nvPr/>
        </p:nvSpPr>
        <p:spPr>
          <a:xfrm>
            <a:off x="4704063" y="1049290"/>
            <a:ext cx="402430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3082"/>
                </a:solidFill>
                <a:latin typeface="+mj-lt"/>
              </a:rPr>
              <a:t>CIENCIA Y TECNOLOGÍA QUÍMICA</a:t>
            </a:r>
          </a:p>
          <a:p>
            <a:pPr marL="285750" indent="-285750">
              <a:buSzPct val="50000"/>
              <a:buFont typeface="Wingdings" charset="2"/>
              <a:buChar char="Ø"/>
            </a:pPr>
            <a:r>
              <a:rPr lang="es-ES" sz="1600" dirty="0">
                <a:solidFill>
                  <a:srgbClr val="003082"/>
                </a:solidFill>
                <a:latin typeface="+mj-lt"/>
              </a:rPr>
              <a:t>Tratamiento y gestión de aguas y residuos. Calidad de Aguas.</a:t>
            </a:r>
          </a:p>
          <a:p>
            <a:pPr marL="285750" indent="-285750">
              <a:buSzPct val="50000"/>
              <a:buFont typeface="Wingdings" charset="2"/>
              <a:buChar char="Ø"/>
            </a:pPr>
            <a:r>
              <a:rPr lang="es-ES" sz="1600" dirty="0" err="1">
                <a:solidFill>
                  <a:srgbClr val="003082"/>
                </a:solidFill>
                <a:latin typeface="+mj-lt"/>
              </a:rPr>
              <a:t>Nanociencia</a:t>
            </a:r>
            <a:r>
              <a:rPr lang="es-ES" sz="1600" dirty="0">
                <a:solidFill>
                  <a:srgbClr val="003082"/>
                </a:solidFill>
                <a:latin typeface="+mj-lt"/>
              </a:rPr>
              <a:t> y nanotecnología medioambiental analítica. </a:t>
            </a:r>
            <a:r>
              <a:rPr lang="es-ES" sz="1600" dirty="0" err="1">
                <a:solidFill>
                  <a:srgbClr val="003082"/>
                </a:solidFill>
                <a:latin typeface="+mj-lt"/>
              </a:rPr>
              <a:t>Nanometrología</a:t>
            </a:r>
            <a:endParaRPr lang="es-ES" sz="1600" dirty="0">
              <a:solidFill>
                <a:srgbClr val="003082"/>
              </a:solidFill>
              <a:latin typeface="+mj-lt"/>
            </a:endParaRPr>
          </a:p>
          <a:p>
            <a:pPr marL="285750" indent="-285750">
              <a:buSzPct val="50000"/>
              <a:buFont typeface="Wingdings" charset="2"/>
              <a:buChar char="Ø"/>
            </a:pPr>
            <a:r>
              <a:rPr lang="es-ES" sz="1600" dirty="0" err="1">
                <a:solidFill>
                  <a:srgbClr val="003082"/>
                </a:solidFill>
                <a:latin typeface="+mj-lt"/>
              </a:rPr>
              <a:t>Biosensores</a:t>
            </a:r>
            <a:r>
              <a:rPr lang="es-ES" sz="1600" dirty="0">
                <a:solidFill>
                  <a:srgbClr val="003082"/>
                </a:solidFill>
                <a:latin typeface="+mj-lt"/>
              </a:rPr>
              <a:t> analíticos </a:t>
            </a:r>
            <a:r>
              <a:rPr lang="es-ES" sz="1600" dirty="0" err="1">
                <a:solidFill>
                  <a:srgbClr val="003082"/>
                </a:solidFill>
                <a:latin typeface="+mj-lt"/>
              </a:rPr>
              <a:t>nanoestructurados</a:t>
            </a:r>
            <a:r>
              <a:rPr lang="es-ES" sz="1600" dirty="0">
                <a:solidFill>
                  <a:srgbClr val="003082"/>
                </a:solidFill>
                <a:latin typeface="+mj-lt"/>
              </a:rPr>
              <a:t>.</a:t>
            </a:r>
          </a:p>
          <a:p>
            <a:pPr marL="285750" indent="-285750">
              <a:buSzPct val="50000"/>
              <a:buFont typeface="Wingdings" charset="2"/>
              <a:buChar char="Ø"/>
            </a:pPr>
            <a:r>
              <a:rPr lang="es-ES" sz="1600" dirty="0">
                <a:solidFill>
                  <a:srgbClr val="003082"/>
                </a:solidFill>
                <a:latin typeface="+mj-lt"/>
              </a:rPr>
              <a:t>Caracterización de materiales estratégicos. </a:t>
            </a:r>
            <a:r>
              <a:rPr lang="es-ES" sz="1600" dirty="0" err="1">
                <a:solidFill>
                  <a:srgbClr val="003082"/>
                </a:solidFill>
                <a:latin typeface="+mj-lt"/>
              </a:rPr>
              <a:t>Arqueometría</a:t>
            </a:r>
            <a:r>
              <a:rPr lang="es-ES" sz="1600" dirty="0">
                <a:solidFill>
                  <a:srgbClr val="003082"/>
                </a:solidFill>
                <a:latin typeface="+mj-lt"/>
              </a:rPr>
              <a:t>.</a:t>
            </a:r>
            <a:endParaRPr lang="es-ES" sz="2000" dirty="0">
              <a:solidFill>
                <a:srgbClr val="003082"/>
              </a:solidFill>
              <a:latin typeface="+mj-lt"/>
            </a:endParaRPr>
          </a:p>
          <a:p>
            <a:endParaRPr lang="es-ES" dirty="0">
              <a:latin typeface="+mj-lt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35BB2BC-FB38-0148-8DE5-A39B93B65F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78288" y="3170612"/>
            <a:ext cx="3494119" cy="2620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148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rgbClr val="003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6237312"/>
            <a:ext cx="2088232" cy="54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6277452"/>
            <a:ext cx="1872208" cy="535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0" name="29 Conector recto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>
            <a:solidFill>
              <a:srgbClr val="EDAB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4" descr="http://iuca.unizar.es/sites/default/files/styles/thumbnail/public/Embri%C3%B3n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81450" y="-2286000"/>
            <a:ext cx="952500" cy="952500"/>
          </a:xfrm>
          <a:prstGeom prst="rect">
            <a:avLst/>
          </a:prstGeom>
          <a:noFill/>
        </p:spPr>
      </p:pic>
      <p:pic>
        <p:nvPicPr>
          <p:cNvPr id="1040" name="Picture 16" descr="http://iuca.unizar.es/sites/default/files/styles/thumbnail/public/ctq_1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81450" y="-1828800"/>
            <a:ext cx="952500" cy="952500"/>
          </a:xfrm>
          <a:prstGeom prst="rect">
            <a:avLst/>
          </a:prstGeom>
          <a:noFill/>
        </p:spPr>
      </p:pic>
      <p:pic>
        <p:nvPicPr>
          <p:cNvPr id="1045" name="Picture 21" descr="http://iuca.unizar.es/sites/default/files/styles/thumbnail/public/Arenysaurus.p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81450" y="-2286000"/>
            <a:ext cx="952500" cy="952500"/>
          </a:xfrm>
          <a:prstGeom prst="rect">
            <a:avLst/>
          </a:prstGeom>
          <a:noFill/>
        </p:spPr>
      </p:pic>
      <p:pic>
        <p:nvPicPr>
          <p:cNvPr id="1053" name="Picture 29" descr="http://iuca.unizar.es/sites/default/files/styles/thumbnail/public/glaciarespirenaicos.pn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81450" y="-1828800"/>
            <a:ext cx="952500" cy="952500"/>
          </a:xfrm>
          <a:prstGeom prst="rect">
            <a:avLst/>
          </a:prstGeom>
          <a:noFill/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9F545DA-0CCA-B942-804D-157255C5F1B3}"/>
              </a:ext>
            </a:extLst>
          </p:cNvPr>
          <p:cNvSpPr txBox="1"/>
          <p:nvPr/>
        </p:nvSpPr>
        <p:spPr>
          <a:xfrm>
            <a:off x="317531" y="911644"/>
            <a:ext cx="394966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3082"/>
                </a:solidFill>
                <a:latin typeface="+mj-lt"/>
              </a:rPr>
              <a:t>JURÍDICO - ECONÓMICA</a:t>
            </a:r>
          </a:p>
          <a:p>
            <a:pPr marL="285750" indent="-285750">
              <a:buSzPct val="50000"/>
              <a:buFont typeface="Wingdings" charset="2"/>
              <a:buChar char="Ø"/>
            </a:pPr>
            <a:r>
              <a:rPr lang="es-ES" sz="1600" dirty="0">
                <a:solidFill>
                  <a:srgbClr val="003082"/>
                </a:solidFill>
                <a:latin typeface="+mj-lt"/>
              </a:rPr>
              <a:t>Derecho Ambiental</a:t>
            </a:r>
          </a:p>
          <a:p>
            <a:pPr marL="285750" indent="-285750">
              <a:buSzPct val="50000"/>
              <a:buFont typeface="Wingdings" charset="2"/>
              <a:buChar char="Ø"/>
            </a:pPr>
            <a:r>
              <a:rPr lang="es-ES" sz="1600" dirty="0">
                <a:solidFill>
                  <a:srgbClr val="003082"/>
                </a:solidFill>
                <a:latin typeface="+mj-lt"/>
              </a:rPr>
              <a:t>Legislación sobre Patrimonio</a:t>
            </a:r>
          </a:p>
          <a:p>
            <a:pPr marL="285750" indent="-285750">
              <a:buSzPct val="50000"/>
              <a:buFont typeface="Wingdings" charset="2"/>
              <a:buChar char="Ø"/>
            </a:pPr>
            <a:r>
              <a:rPr lang="es-ES" sz="1600" dirty="0">
                <a:solidFill>
                  <a:srgbClr val="003082"/>
                </a:solidFill>
                <a:latin typeface="+mj-lt"/>
              </a:rPr>
              <a:t>Economía Pública y Medio Ambiente</a:t>
            </a:r>
          </a:p>
          <a:p>
            <a:pPr marL="285750" indent="-285750">
              <a:buSzPct val="50000"/>
              <a:buFont typeface="Wingdings" charset="2"/>
              <a:buChar char="Ø"/>
            </a:pPr>
            <a:r>
              <a:rPr lang="es-ES" sz="1600" dirty="0">
                <a:solidFill>
                  <a:srgbClr val="003082"/>
                </a:solidFill>
                <a:latin typeface="+mj-lt"/>
              </a:rPr>
              <a:t>Agua-Derecho y Medio Ambiente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A4937D6-2F84-0B4E-B866-F8464A33B834}"/>
              </a:ext>
            </a:extLst>
          </p:cNvPr>
          <p:cNvSpPr txBox="1"/>
          <p:nvPr/>
        </p:nvSpPr>
        <p:spPr>
          <a:xfrm>
            <a:off x="107504" y="4446377"/>
            <a:ext cx="58565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>
                <a:solidFill>
                  <a:srgbClr val="003082"/>
                </a:solidFill>
                <a:latin typeface="+mj-lt"/>
              </a:rPr>
              <a:t>TERRITORIO</a:t>
            </a:r>
            <a:endParaRPr lang="es-ES" sz="1400" b="1" dirty="0">
              <a:solidFill>
                <a:srgbClr val="003082"/>
              </a:solidFill>
              <a:latin typeface="+mj-lt"/>
            </a:endParaRPr>
          </a:p>
          <a:p>
            <a:pPr marL="285750" indent="-285750" algn="just">
              <a:buSzPct val="50000"/>
              <a:buFont typeface="Wingdings" charset="2"/>
              <a:buChar char="Ø"/>
            </a:pPr>
            <a:r>
              <a:rPr lang="es-ES" sz="1600" dirty="0">
                <a:solidFill>
                  <a:srgbClr val="003082"/>
                </a:solidFill>
                <a:latin typeface="+mj-lt"/>
              </a:rPr>
              <a:t>Técnicas de análisis rural y regional</a:t>
            </a:r>
          </a:p>
          <a:p>
            <a:pPr marL="285750" indent="-285750" algn="just">
              <a:buSzPct val="50000"/>
              <a:buFont typeface="Wingdings" charset="2"/>
              <a:buChar char="Ø"/>
            </a:pPr>
            <a:r>
              <a:rPr lang="es-ES" sz="1600" dirty="0">
                <a:solidFill>
                  <a:srgbClr val="003082"/>
                </a:solidFill>
                <a:latin typeface="+mj-lt"/>
              </a:rPr>
              <a:t>Geografía de Aragón y de España. Cartografía geomorfológica </a:t>
            </a:r>
          </a:p>
          <a:p>
            <a:pPr marL="285750" indent="-285750" algn="just">
              <a:buSzPct val="50000"/>
              <a:buFont typeface="Wingdings" charset="2"/>
              <a:buChar char="Ø"/>
            </a:pPr>
            <a:r>
              <a:rPr lang="es-ES" sz="1600" dirty="0">
                <a:solidFill>
                  <a:srgbClr val="003082"/>
                </a:solidFill>
                <a:latin typeface="+mj-lt"/>
              </a:rPr>
              <a:t>Gestión de recursos ambientales. Espacios naturales protegidos</a:t>
            </a:r>
          </a:p>
          <a:p>
            <a:pPr marL="285750" indent="-285750" algn="just">
              <a:buSzPct val="50000"/>
              <a:buFont typeface="Wingdings" charset="2"/>
              <a:buChar char="Ø"/>
            </a:pPr>
            <a:r>
              <a:rPr lang="es-ES" sz="1600" dirty="0">
                <a:solidFill>
                  <a:srgbClr val="003082"/>
                </a:solidFill>
                <a:latin typeface="+mj-lt"/>
              </a:rPr>
              <a:t>Efectos ambientales del fuego </a:t>
            </a:r>
          </a:p>
          <a:p>
            <a:pPr marL="285750" indent="-285750" algn="just">
              <a:buSzPct val="50000"/>
              <a:buFont typeface="Wingdings" charset="2"/>
              <a:buChar char="Ø"/>
            </a:pPr>
            <a:r>
              <a:rPr lang="es-ES" sz="1600" dirty="0">
                <a:solidFill>
                  <a:srgbClr val="003082"/>
                </a:solidFill>
                <a:latin typeface="+mj-lt"/>
              </a:rPr>
              <a:t>Cambio climático</a:t>
            </a:r>
            <a:endParaRPr lang="es-ES" sz="2000" dirty="0">
              <a:latin typeface="+mj-lt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5AD8F49-70D9-4846-81C9-7FB3A518A2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04786" y="900098"/>
            <a:ext cx="3884547" cy="133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A1B0181-CEEC-3546-893B-C393891307B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5574" b="17702"/>
          <a:stretch/>
        </p:blipFill>
        <p:spPr>
          <a:xfrm>
            <a:off x="5772879" y="4589423"/>
            <a:ext cx="3263617" cy="1408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424530DE-99C0-6A44-84B0-58DA7719D827}"/>
              </a:ext>
            </a:extLst>
          </p:cNvPr>
          <p:cNvSpPr txBox="1"/>
          <p:nvPr/>
        </p:nvSpPr>
        <p:spPr>
          <a:xfrm>
            <a:off x="4267200" y="2523703"/>
            <a:ext cx="48768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3082"/>
                </a:solidFill>
                <a:latin typeface="+mj-lt"/>
              </a:rPr>
              <a:t>PATRIMONIO NATURAL Y ARQUEOLÓGICO</a:t>
            </a:r>
          </a:p>
          <a:p>
            <a:pPr marL="285750" indent="-285750">
              <a:buSzPct val="50000"/>
              <a:buFont typeface="Wingdings" charset="2"/>
              <a:buChar char="Ø"/>
            </a:pPr>
            <a:r>
              <a:rPr lang="es-ES" sz="1600" dirty="0">
                <a:solidFill>
                  <a:srgbClr val="003082"/>
                </a:solidFill>
                <a:latin typeface="+mj-lt"/>
              </a:rPr>
              <a:t>Urbanismo, medio ambiente y patrimonio</a:t>
            </a:r>
          </a:p>
          <a:p>
            <a:pPr marL="285750" indent="-285750">
              <a:buSzPct val="50000"/>
              <a:buFont typeface="Wingdings" charset="2"/>
              <a:buChar char="Ø"/>
            </a:pPr>
            <a:r>
              <a:rPr lang="es-ES" sz="1600" dirty="0">
                <a:solidFill>
                  <a:srgbClr val="003082"/>
                </a:solidFill>
                <a:latin typeface="+mj-lt"/>
              </a:rPr>
              <a:t>Patrimonio Histórico Arqueológico. Patrimonio Monumental</a:t>
            </a:r>
          </a:p>
          <a:p>
            <a:pPr marL="285750" indent="-285750">
              <a:buSzPct val="50000"/>
              <a:buFont typeface="Wingdings" charset="2"/>
              <a:buChar char="Ø"/>
            </a:pPr>
            <a:r>
              <a:rPr lang="es-ES" sz="1600" dirty="0">
                <a:solidFill>
                  <a:srgbClr val="003082"/>
                </a:solidFill>
                <a:latin typeface="+mj-lt"/>
              </a:rPr>
              <a:t>Paleontología</a:t>
            </a:r>
          </a:p>
          <a:p>
            <a:pPr marL="285750" indent="-285750">
              <a:buSzPct val="50000"/>
              <a:buFont typeface="Wingdings" charset="2"/>
              <a:buChar char="Ø"/>
            </a:pPr>
            <a:r>
              <a:rPr lang="es-ES" sz="1600" dirty="0" err="1">
                <a:solidFill>
                  <a:srgbClr val="003082"/>
                </a:solidFill>
                <a:latin typeface="+mj-lt"/>
              </a:rPr>
              <a:t>Paleoambientes</a:t>
            </a:r>
            <a:endParaRPr lang="es-ES" sz="2000" dirty="0">
              <a:solidFill>
                <a:srgbClr val="003082"/>
              </a:solidFill>
              <a:latin typeface="+mj-lt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6611B11-2AC1-8F4A-95BA-B694CA563AD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22083" b="15480"/>
          <a:stretch/>
        </p:blipFill>
        <p:spPr>
          <a:xfrm>
            <a:off x="257521" y="2614742"/>
            <a:ext cx="3821336" cy="1592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26 CuadroTexto">
            <a:extLst>
              <a:ext uri="{FF2B5EF4-FFF2-40B4-BE49-F238E27FC236}">
                <a16:creationId xmlns:a16="http://schemas.microsoft.com/office/drawing/2014/main" id="{45992F1C-CE0F-2344-8017-53C23ECF9DE0}"/>
              </a:ext>
            </a:extLst>
          </p:cNvPr>
          <p:cNvSpPr txBox="1"/>
          <p:nvPr/>
        </p:nvSpPr>
        <p:spPr>
          <a:xfrm>
            <a:off x="2831876" y="162277"/>
            <a:ext cx="3480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003082"/>
                </a:solidFill>
                <a:latin typeface="+mj-lt"/>
              </a:rPr>
              <a:t>Líneas de investigación</a:t>
            </a:r>
          </a:p>
        </p:txBody>
      </p:sp>
    </p:spTree>
    <p:extLst>
      <p:ext uri="{BB962C8B-B14F-4D97-AF65-F5344CB8AC3E}">
        <p14:creationId xmlns:p14="http://schemas.microsoft.com/office/powerpoint/2010/main" val="199415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rgbClr val="003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6237312"/>
            <a:ext cx="2088232" cy="54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277452"/>
            <a:ext cx="1872208" cy="535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0" name="29 Conector recto"/>
          <p:cNvCxnSpPr/>
          <p:nvPr/>
        </p:nvCxnSpPr>
        <p:spPr>
          <a:xfrm>
            <a:off x="0" y="856369"/>
            <a:ext cx="9144000" cy="0"/>
          </a:xfrm>
          <a:prstGeom prst="line">
            <a:avLst/>
          </a:prstGeom>
          <a:ln>
            <a:solidFill>
              <a:srgbClr val="EDAB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/>
          <p:cNvSpPr/>
          <p:nvPr/>
        </p:nvSpPr>
        <p:spPr>
          <a:xfrm>
            <a:off x="0" y="155099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000090"/>
                </a:solidFill>
                <a:latin typeface="+mj-lt"/>
              </a:rPr>
              <a:t>¿Por qué un instituto tan multidisciplinar? </a:t>
            </a:r>
            <a:endParaRPr lang="es-ES" sz="2800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44703" y="1034420"/>
            <a:ext cx="53489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solidFill>
                  <a:srgbClr val="000090"/>
                </a:solidFill>
                <a:latin typeface="+mj-lt"/>
              </a:rPr>
              <a:t>Medioambiente: conjunto de componentes </a:t>
            </a:r>
            <a:r>
              <a:rPr lang="es-ES" sz="1600" b="1" dirty="0">
                <a:solidFill>
                  <a:srgbClr val="000090"/>
                </a:solidFill>
                <a:latin typeface="+mj-lt"/>
              </a:rPr>
              <a:t>físicos, químicos, biológicos y sociales y de sus interrelaciones </a:t>
            </a:r>
            <a:r>
              <a:rPr lang="es-ES" sz="1600" dirty="0">
                <a:solidFill>
                  <a:srgbClr val="000090"/>
                </a:solidFill>
                <a:latin typeface="+mj-lt"/>
              </a:rPr>
              <a:t>dentro de un entorno </a:t>
            </a:r>
            <a:r>
              <a:rPr lang="es-ES" sz="1600" dirty="0">
                <a:solidFill>
                  <a:srgbClr val="003082"/>
                </a:solidFill>
                <a:latin typeface="+mj-lt"/>
              </a:rPr>
              <a:t>capaces de causar efectos directos o indirectos, en un plazo corto o largo, sobre los seres vivos y las actividades humanas”. Conferencia de las Naciones Unidas sobre Medio Ambiente en Estocolmo (1972)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6D34846-8321-8040-ACC4-2FEDB2B187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292" t="19806" r="37083" b="22049"/>
          <a:stretch/>
        </p:blipFill>
        <p:spPr>
          <a:xfrm>
            <a:off x="6118223" y="856369"/>
            <a:ext cx="3323338" cy="530893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49BDC45-7FF4-5045-9023-942D3F477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608" y="2545054"/>
            <a:ext cx="4195914" cy="3150220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DE833C12-5D95-2F42-BCC2-3DF13FCD1214}"/>
              </a:ext>
            </a:extLst>
          </p:cNvPr>
          <p:cNvSpPr/>
          <p:nvPr/>
        </p:nvSpPr>
        <p:spPr>
          <a:xfrm>
            <a:off x="1640021" y="5695274"/>
            <a:ext cx="3374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0090"/>
                </a:solidFill>
                <a:latin typeface="+mj-lt"/>
              </a:rPr>
              <a:t>Enfoque medioambiental integral </a:t>
            </a:r>
            <a:endParaRPr lang="es-E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0678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rgbClr val="003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6237312"/>
            <a:ext cx="2088232" cy="54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277452"/>
            <a:ext cx="1872208" cy="535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0" name="29 Conector recto"/>
          <p:cNvCxnSpPr/>
          <p:nvPr/>
        </p:nvCxnSpPr>
        <p:spPr>
          <a:xfrm>
            <a:off x="0" y="950759"/>
            <a:ext cx="9144000" cy="0"/>
          </a:xfrm>
          <a:prstGeom prst="line">
            <a:avLst/>
          </a:prstGeom>
          <a:ln>
            <a:solidFill>
              <a:srgbClr val="EDAB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/>
          <p:cNvSpPr/>
          <p:nvPr/>
        </p:nvSpPr>
        <p:spPr>
          <a:xfrm>
            <a:off x="0" y="28358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000090"/>
                </a:solidFill>
                <a:latin typeface="+mj-lt"/>
              </a:rPr>
              <a:t>Enfoque medioambiental integral: </a:t>
            </a:r>
            <a:r>
              <a:rPr lang="es-ES" sz="2800" b="1" dirty="0">
                <a:solidFill>
                  <a:srgbClr val="FFC000"/>
                </a:solidFill>
                <a:latin typeface="+mj-lt"/>
              </a:rPr>
              <a:t>Sinergias</a:t>
            </a:r>
            <a:endParaRPr lang="es-ES" sz="28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979712" y="1130051"/>
            <a:ext cx="53489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>
                <a:solidFill>
                  <a:srgbClr val="000090"/>
                </a:solidFill>
                <a:latin typeface="+mj-lt"/>
              </a:rPr>
              <a:t>Transferencia de conocimiento científico</a:t>
            </a:r>
          </a:p>
        </p:txBody>
      </p:sp>
      <p:sp>
        <p:nvSpPr>
          <p:cNvPr id="8" name="Google Shape;144;p4">
            <a:extLst>
              <a:ext uri="{FF2B5EF4-FFF2-40B4-BE49-F238E27FC236}">
                <a16:creationId xmlns:a16="http://schemas.microsoft.com/office/drawing/2014/main" id="{9014D762-D87B-4B44-8D12-022706B6119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80877" y="1446857"/>
            <a:ext cx="7243401" cy="4467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algn="just" rtl="0">
              <a:lnSpc>
                <a:spcPct val="200000"/>
              </a:lnSpc>
              <a:spcBef>
                <a:spcPts val="444"/>
              </a:spcBef>
              <a:spcAft>
                <a:spcPts val="0"/>
              </a:spcAft>
              <a:buClr>
                <a:srgbClr val="7F7F7F"/>
              </a:buClr>
              <a:buSzPct val="100000"/>
            </a:pPr>
            <a:r>
              <a:rPr lang="es-ES" sz="1200" dirty="0">
                <a:solidFill>
                  <a:srgbClr val="003082"/>
                </a:solidFill>
                <a:latin typeface="+mj-lt"/>
                <a:ea typeface="Helvetica Neue"/>
                <a:cs typeface="Helvetica Neue"/>
                <a:sym typeface="Helvetica Neue"/>
              </a:rPr>
              <a:t>Imprescindible por objeto temáticas de investigaciones IUCA:</a:t>
            </a:r>
            <a:endParaRPr sz="1200" dirty="0">
              <a:solidFill>
                <a:srgbClr val="003082"/>
              </a:solidFill>
              <a:latin typeface="+mj-lt"/>
            </a:endParaRPr>
          </a:p>
          <a:p>
            <a:pPr marL="800100" lvl="1" indent="-342900" algn="just" rtl="0">
              <a:lnSpc>
                <a:spcPct val="200000"/>
              </a:lnSpc>
              <a:spcBef>
                <a:spcPts val="37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</a:pPr>
            <a:r>
              <a:rPr lang="es-ES" sz="1200" b="1" dirty="0">
                <a:solidFill>
                  <a:srgbClr val="003082"/>
                </a:solidFill>
                <a:latin typeface="+mj-lt"/>
                <a:ea typeface="Helvetica Neue"/>
                <a:cs typeface="Helvetica Neue"/>
                <a:sym typeface="Helvetica Neue"/>
              </a:rPr>
              <a:t>Biodiversidad. </a:t>
            </a:r>
            <a:r>
              <a:rPr lang="es-ES" sz="1200" dirty="0">
                <a:solidFill>
                  <a:srgbClr val="003082"/>
                </a:solidFill>
                <a:latin typeface="+mj-lt"/>
                <a:ea typeface="Helvetica Neue"/>
                <a:cs typeface="Helvetica Neue"/>
                <a:sym typeface="Helvetica Neue"/>
              </a:rPr>
              <a:t>Impacto reproducción animales en MA.</a:t>
            </a:r>
          </a:p>
          <a:p>
            <a:pPr marL="800100" lvl="1" indent="-342900" algn="just" rtl="0">
              <a:lnSpc>
                <a:spcPct val="200000"/>
              </a:lnSpc>
              <a:spcBef>
                <a:spcPts val="37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</a:pPr>
            <a:r>
              <a:rPr lang="es-ES" sz="1200" b="1" dirty="0">
                <a:solidFill>
                  <a:srgbClr val="003082"/>
                </a:solidFill>
                <a:latin typeface="+mj-lt"/>
                <a:ea typeface="Helvetica Neue"/>
                <a:cs typeface="Helvetica Neue"/>
                <a:sym typeface="Helvetica Neue"/>
              </a:rPr>
              <a:t>Patrimonio histórico</a:t>
            </a:r>
            <a:r>
              <a:rPr lang="es-ES" sz="1200" dirty="0">
                <a:solidFill>
                  <a:srgbClr val="003082"/>
                </a:solidFill>
                <a:latin typeface="+mj-lt"/>
                <a:ea typeface="Helvetica Neue"/>
                <a:cs typeface="Helvetica Neue"/>
                <a:sym typeface="Helvetica Neue"/>
              </a:rPr>
              <a:t>: Museo Ciencias Naturales. Equipo de investigación </a:t>
            </a:r>
            <a:r>
              <a:rPr lang="es-ES" sz="1200" dirty="0" err="1">
                <a:solidFill>
                  <a:srgbClr val="003082"/>
                </a:solidFill>
                <a:latin typeface="+mj-lt"/>
                <a:ea typeface="Helvetica Neue"/>
                <a:cs typeface="Helvetica Neue"/>
                <a:sym typeface="Helvetica Neue"/>
              </a:rPr>
              <a:t>Atapuerca</a:t>
            </a:r>
            <a:r>
              <a:rPr lang="es-ES" sz="1200" dirty="0">
                <a:solidFill>
                  <a:srgbClr val="003082"/>
                </a:solidFill>
                <a:latin typeface="+mj-lt"/>
                <a:ea typeface="Helvetica Neue"/>
                <a:cs typeface="Helvetica Neue"/>
                <a:sym typeface="Helvetica Neue"/>
              </a:rPr>
              <a:t>.</a:t>
            </a:r>
            <a:endParaRPr sz="1200" dirty="0">
              <a:solidFill>
                <a:srgbClr val="003082"/>
              </a:solidFill>
              <a:latin typeface="+mj-lt"/>
            </a:endParaRPr>
          </a:p>
          <a:p>
            <a:pPr marL="800100" lvl="1" indent="-342900" algn="just">
              <a:lnSpc>
                <a:spcPct val="150000"/>
              </a:lnSpc>
              <a:spcBef>
                <a:spcPts val="370"/>
              </a:spcBef>
              <a:buClr>
                <a:srgbClr val="7F7F7F"/>
              </a:buClr>
              <a:buSzPct val="100000"/>
              <a:buFont typeface="Arial"/>
              <a:buChar char="•"/>
            </a:pPr>
            <a:r>
              <a:rPr lang="es-ES" sz="1200" b="1" dirty="0">
                <a:solidFill>
                  <a:srgbClr val="003082"/>
                </a:solidFill>
                <a:latin typeface="+mj-lt"/>
                <a:ea typeface="Helvetica Neue"/>
                <a:cs typeface="Helvetica Neue"/>
                <a:sym typeface="Helvetica Neue"/>
              </a:rPr>
              <a:t>Química:</a:t>
            </a:r>
            <a:r>
              <a:rPr lang="es-ES" sz="1200" dirty="0">
                <a:solidFill>
                  <a:srgbClr val="003082"/>
                </a:solidFill>
                <a:latin typeface="+mj-lt"/>
                <a:ea typeface="Helvetica Neue"/>
                <a:cs typeface="Helvetica Neue"/>
                <a:sym typeface="Helvetica Neue"/>
              </a:rPr>
              <a:t> relacionada con la </a:t>
            </a:r>
            <a:r>
              <a:rPr lang="es-ES" sz="1200" b="1" dirty="0">
                <a:solidFill>
                  <a:srgbClr val="003082"/>
                </a:solidFill>
                <a:latin typeface="+mj-lt"/>
                <a:ea typeface="Helvetica Neue"/>
                <a:cs typeface="Helvetica Neue"/>
                <a:sym typeface="Helvetica Neue"/>
              </a:rPr>
              <a:t>contaminación y preservación de elementos naturales </a:t>
            </a:r>
            <a:r>
              <a:rPr lang="es-ES" sz="1200" dirty="0">
                <a:solidFill>
                  <a:srgbClr val="003082"/>
                </a:solidFill>
                <a:latin typeface="+mj-lt"/>
                <a:ea typeface="Helvetica Neue"/>
                <a:cs typeface="Helvetica Neue"/>
                <a:sym typeface="Helvetica Neue"/>
              </a:rPr>
              <a:t>(agua, aire, tierra). Proyecto OUTBIOTICS</a:t>
            </a:r>
          </a:p>
          <a:p>
            <a:pPr marL="800100" lvl="1" indent="-342900" algn="just">
              <a:lnSpc>
                <a:spcPct val="150000"/>
              </a:lnSpc>
              <a:spcBef>
                <a:spcPts val="370"/>
              </a:spcBef>
              <a:buClr>
                <a:srgbClr val="7F7F7F"/>
              </a:buClr>
              <a:buSzPct val="100000"/>
              <a:buFont typeface="Arial"/>
              <a:buChar char="•"/>
            </a:pPr>
            <a:r>
              <a:rPr lang="es-ES" sz="1200" dirty="0">
                <a:solidFill>
                  <a:srgbClr val="003082"/>
                </a:solidFill>
                <a:latin typeface="+mj-lt"/>
                <a:ea typeface="Helvetica Neue"/>
                <a:cs typeface="Helvetica Neue"/>
                <a:sym typeface="Helvetica Neue"/>
              </a:rPr>
              <a:t>Configuración del </a:t>
            </a:r>
            <a:r>
              <a:rPr lang="es-ES" sz="1200" b="1" dirty="0">
                <a:solidFill>
                  <a:srgbClr val="003082"/>
                </a:solidFill>
                <a:latin typeface="+mj-lt"/>
                <a:ea typeface="Helvetica Neue"/>
                <a:cs typeface="Helvetica Neue"/>
                <a:sym typeface="Helvetica Neue"/>
              </a:rPr>
              <a:t>territorio</a:t>
            </a:r>
            <a:r>
              <a:rPr lang="es-ES" sz="1200" dirty="0">
                <a:solidFill>
                  <a:srgbClr val="003082"/>
                </a:solidFill>
                <a:latin typeface="+mj-lt"/>
                <a:ea typeface="Helvetica Neue"/>
                <a:cs typeface="Helvetica Neue"/>
                <a:sym typeface="Helvetica Neue"/>
              </a:rPr>
              <a:t> (geografía):</a:t>
            </a:r>
            <a:endParaRPr lang="es-ES" sz="1200" dirty="0">
              <a:solidFill>
                <a:srgbClr val="003082"/>
              </a:solidFill>
              <a:latin typeface="+mj-lt"/>
            </a:endParaRPr>
          </a:p>
          <a:p>
            <a:pPr marL="1257300" lvl="2" indent="-342900" algn="just">
              <a:lnSpc>
                <a:spcPct val="150000"/>
              </a:lnSpc>
              <a:spcBef>
                <a:spcPts val="296"/>
              </a:spcBef>
              <a:buClr>
                <a:srgbClr val="7F7F7F"/>
              </a:buClr>
              <a:buSzPct val="100000"/>
              <a:buFont typeface="Arial"/>
              <a:buChar char="•"/>
            </a:pPr>
            <a:r>
              <a:rPr lang="es-ES" sz="1200" dirty="0">
                <a:solidFill>
                  <a:srgbClr val="003082"/>
                </a:solidFill>
                <a:latin typeface="+mj-lt"/>
                <a:ea typeface="Helvetica Neue"/>
                <a:cs typeface="Helvetica Neue"/>
                <a:sym typeface="Helvetica Neue"/>
              </a:rPr>
              <a:t>Incendios forestales.</a:t>
            </a:r>
            <a:endParaRPr lang="es-ES" sz="1200" dirty="0">
              <a:solidFill>
                <a:srgbClr val="003082"/>
              </a:solidFill>
              <a:latin typeface="+mj-lt"/>
            </a:endParaRPr>
          </a:p>
          <a:p>
            <a:pPr marL="1257300" lvl="2" indent="-342900" algn="just">
              <a:lnSpc>
                <a:spcPct val="150000"/>
              </a:lnSpc>
              <a:spcBef>
                <a:spcPts val="296"/>
              </a:spcBef>
              <a:buClr>
                <a:srgbClr val="7F7F7F"/>
              </a:buClr>
              <a:buSzPct val="100000"/>
              <a:buFont typeface="Arial"/>
              <a:buChar char="•"/>
            </a:pPr>
            <a:r>
              <a:rPr lang="es-ES" sz="1200" dirty="0">
                <a:solidFill>
                  <a:srgbClr val="003082"/>
                </a:solidFill>
                <a:latin typeface="+mj-lt"/>
                <a:ea typeface="Helvetica Neue"/>
                <a:cs typeface="Helvetica Neue"/>
                <a:sym typeface="Helvetica Neue"/>
              </a:rPr>
              <a:t>Ordenación del territorio.</a:t>
            </a:r>
            <a:endParaRPr lang="es-ES" sz="1200" dirty="0">
              <a:solidFill>
                <a:srgbClr val="003082"/>
              </a:solidFill>
              <a:latin typeface="+mj-lt"/>
            </a:endParaRPr>
          </a:p>
          <a:p>
            <a:pPr marL="1257300" lvl="2" indent="-342900" algn="just">
              <a:lnSpc>
                <a:spcPct val="150000"/>
              </a:lnSpc>
              <a:spcBef>
                <a:spcPts val="296"/>
              </a:spcBef>
              <a:buClr>
                <a:srgbClr val="7F7F7F"/>
              </a:buClr>
              <a:buSzPct val="100000"/>
              <a:buFont typeface="Arial"/>
              <a:buChar char="•"/>
            </a:pPr>
            <a:r>
              <a:rPr lang="es-ES" sz="1200" dirty="0">
                <a:solidFill>
                  <a:srgbClr val="003082"/>
                </a:solidFill>
                <a:latin typeface="+mj-lt"/>
                <a:ea typeface="Helvetica Neue"/>
                <a:cs typeface="Helvetica Neue"/>
                <a:sym typeface="Helvetica Neue"/>
              </a:rPr>
              <a:t>Climatología y cambio climático.</a:t>
            </a:r>
            <a:endParaRPr lang="es-ES" sz="1200" dirty="0">
              <a:solidFill>
                <a:srgbClr val="003082"/>
              </a:solidFill>
              <a:latin typeface="+mj-lt"/>
            </a:endParaRPr>
          </a:p>
          <a:p>
            <a:pPr marL="1257300" lvl="2" indent="-342900" algn="just">
              <a:lnSpc>
                <a:spcPct val="150000"/>
              </a:lnSpc>
              <a:spcBef>
                <a:spcPts val="296"/>
              </a:spcBef>
              <a:buClr>
                <a:srgbClr val="7F7F7F"/>
              </a:buClr>
              <a:buSzPct val="100000"/>
              <a:buFont typeface="Arial"/>
              <a:buChar char="•"/>
            </a:pPr>
            <a:r>
              <a:rPr lang="es-ES" sz="1200" dirty="0">
                <a:solidFill>
                  <a:srgbClr val="003082"/>
                </a:solidFill>
                <a:latin typeface="+mj-lt"/>
                <a:ea typeface="Helvetica Neue"/>
                <a:cs typeface="Helvetica Neue"/>
                <a:sym typeface="Helvetica Neue"/>
              </a:rPr>
              <a:t>Mapas y georreferencia. Pandemia COVID-19 -&gt; utilidad “mapas COVID”.</a:t>
            </a:r>
            <a:endParaRPr lang="es-ES" sz="1200" dirty="0">
              <a:solidFill>
                <a:srgbClr val="003082"/>
              </a:solidFill>
              <a:latin typeface="+mj-lt"/>
            </a:endParaRPr>
          </a:p>
          <a:p>
            <a:pPr marL="800100" lvl="1" indent="-342900" algn="just">
              <a:lnSpc>
                <a:spcPct val="150000"/>
              </a:lnSpc>
              <a:spcBef>
                <a:spcPts val="370"/>
              </a:spcBef>
              <a:buClr>
                <a:srgbClr val="7F7F7F"/>
              </a:buClr>
              <a:buSzPct val="100000"/>
              <a:buFont typeface="Arial"/>
              <a:buChar char="•"/>
            </a:pPr>
            <a:r>
              <a:rPr lang="es-ES" sz="1200" b="1" dirty="0">
                <a:solidFill>
                  <a:srgbClr val="003082"/>
                </a:solidFill>
                <a:latin typeface="+mj-lt"/>
                <a:ea typeface="Helvetica Neue"/>
                <a:cs typeface="Helvetica Neue"/>
                <a:sym typeface="Helvetica Neue"/>
              </a:rPr>
              <a:t>Economía pública y Derecho de Aguas y del Medio Ambiente</a:t>
            </a:r>
            <a:r>
              <a:rPr lang="es-ES" sz="1200" dirty="0">
                <a:solidFill>
                  <a:srgbClr val="003082"/>
                </a:solidFill>
                <a:latin typeface="+mj-lt"/>
                <a:ea typeface="Helvetica Neue"/>
                <a:cs typeface="Helvetica Neue"/>
                <a:sym typeface="Helvetica Neue"/>
              </a:rPr>
              <a:t>. Derechos humanos medioambientales. Consumidor vulnerable.</a:t>
            </a:r>
            <a:endParaRPr lang="es-ES" sz="1200" dirty="0">
              <a:solidFill>
                <a:srgbClr val="003082"/>
              </a:solidFill>
              <a:latin typeface="+mj-lt"/>
            </a:endParaRPr>
          </a:p>
          <a:p>
            <a:pPr marL="800100" lvl="1" indent="-342900" algn="just">
              <a:lnSpc>
                <a:spcPct val="150000"/>
              </a:lnSpc>
              <a:spcBef>
                <a:spcPts val="370"/>
              </a:spcBef>
              <a:buClr>
                <a:srgbClr val="7F7F7F"/>
              </a:buClr>
              <a:buSzPct val="100000"/>
              <a:buFont typeface="Arial"/>
              <a:buChar char="•"/>
            </a:pPr>
            <a:r>
              <a:rPr lang="es-ES" sz="1200" b="1" dirty="0">
                <a:solidFill>
                  <a:srgbClr val="003082"/>
                </a:solidFill>
                <a:latin typeface="+mj-lt"/>
                <a:ea typeface="Helvetica Neue"/>
                <a:cs typeface="Helvetica Neue"/>
                <a:sym typeface="Helvetica Neue"/>
              </a:rPr>
              <a:t>Educación</a:t>
            </a:r>
            <a:r>
              <a:rPr lang="es-ES" sz="1200" dirty="0">
                <a:solidFill>
                  <a:srgbClr val="003082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s-ES" sz="1200" b="1" dirty="0">
                <a:solidFill>
                  <a:srgbClr val="003082"/>
                </a:solidFill>
                <a:latin typeface="+mj-lt"/>
                <a:ea typeface="Helvetica Neue"/>
                <a:cs typeface="Helvetica Neue"/>
                <a:sym typeface="Helvetica Neue"/>
              </a:rPr>
              <a:t>Ambiental </a:t>
            </a:r>
            <a:r>
              <a:rPr lang="es-ES" sz="1200" dirty="0">
                <a:solidFill>
                  <a:srgbClr val="003082"/>
                </a:solidFill>
                <a:latin typeface="+mj-lt"/>
                <a:ea typeface="Helvetica Neue"/>
                <a:cs typeface="Helvetica Neue"/>
                <a:sym typeface="Helvetica Neue"/>
              </a:rPr>
              <a:t>muy especializada.</a:t>
            </a:r>
            <a:endParaRPr lang="es-ES" sz="1200" b="1" dirty="0">
              <a:solidFill>
                <a:srgbClr val="003082"/>
              </a:solidFill>
              <a:latin typeface="+mj-lt"/>
            </a:endParaRPr>
          </a:p>
          <a:p>
            <a:pPr marL="800100" lvl="1" indent="-342900" algn="just" rtl="0">
              <a:lnSpc>
                <a:spcPct val="200000"/>
              </a:lnSpc>
              <a:spcBef>
                <a:spcPts val="37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</a:pPr>
            <a:endParaRPr sz="1200" dirty="0">
              <a:solidFill>
                <a:srgbClr val="00308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0678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rgbClr val="003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6237312"/>
            <a:ext cx="2088232" cy="54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277452"/>
            <a:ext cx="1872208" cy="535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0" name="29 Conector recto"/>
          <p:cNvCxnSpPr/>
          <p:nvPr/>
        </p:nvCxnSpPr>
        <p:spPr>
          <a:xfrm>
            <a:off x="0" y="866775"/>
            <a:ext cx="9144000" cy="0"/>
          </a:xfrm>
          <a:prstGeom prst="line">
            <a:avLst/>
          </a:prstGeom>
          <a:ln>
            <a:solidFill>
              <a:srgbClr val="EDAB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"/>
          <p:cNvSpPr/>
          <p:nvPr/>
        </p:nvSpPr>
        <p:spPr>
          <a:xfrm>
            <a:off x="0" y="155099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000090"/>
                </a:solidFill>
                <a:latin typeface="+mj-lt"/>
              </a:rPr>
              <a:t>Transferencia a la sociedad: </a:t>
            </a:r>
            <a:r>
              <a:rPr lang="es-ES" sz="2800" dirty="0">
                <a:solidFill>
                  <a:srgbClr val="FFC000"/>
                </a:solidFill>
                <a:latin typeface="+mj-lt"/>
              </a:rPr>
              <a:t>Coordinación con instituciones</a:t>
            </a:r>
          </a:p>
          <a:p>
            <a:pPr algn="ctr"/>
            <a:endParaRPr lang="es-ES" sz="2800" dirty="0">
              <a:solidFill>
                <a:srgbClr val="00009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06780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3522</TotalTime>
  <Words>867</Words>
  <Application>Microsoft Macintosh PowerPoint</Application>
  <PresentationFormat>Presentación en pantalla (4:3)</PresentationFormat>
  <Paragraphs>99</Paragraphs>
  <Slides>11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9" baseType="lpstr">
      <vt:lpstr>游ゴシック</vt:lpstr>
      <vt:lpstr>Arial</vt:lpstr>
      <vt:lpstr>AvantGarde Bk BT</vt:lpstr>
      <vt:lpstr>Calibri</vt:lpstr>
      <vt:lpstr>Calibri Light</vt:lpstr>
      <vt:lpstr>Helvetica Neue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180</cp:revision>
  <dcterms:created xsi:type="dcterms:W3CDTF">2021-07-27T10:59:27Z</dcterms:created>
  <dcterms:modified xsi:type="dcterms:W3CDTF">2023-05-16T10:06:01Z</dcterms:modified>
</cp:coreProperties>
</file>